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63" r:id="rId3"/>
    <p:sldId id="260" r:id="rId4"/>
    <p:sldId id="261" r:id="rId5"/>
    <p:sldId id="264" r:id="rId6"/>
    <p:sldId id="265" r:id="rId7"/>
    <p:sldId id="267" r:id="rId8"/>
    <p:sldId id="257" r:id="rId9"/>
    <p:sldId id="298" r:id="rId10"/>
    <p:sldId id="299" r:id="rId11"/>
    <p:sldId id="300" r:id="rId12"/>
    <p:sldId id="301" r:id="rId13"/>
    <p:sldId id="302" r:id="rId14"/>
    <p:sldId id="303" r:id="rId15"/>
    <p:sldId id="289" r:id="rId16"/>
    <p:sldId id="290" r:id="rId17"/>
    <p:sldId id="258" r:id="rId18"/>
    <p:sldId id="259" r:id="rId19"/>
    <p:sldId id="291" r:id="rId20"/>
    <p:sldId id="292" r:id="rId21"/>
    <p:sldId id="262" r:id="rId22"/>
    <p:sldId id="293" r:id="rId23"/>
    <p:sldId id="294" r:id="rId24"/>
    <p:sldId id="295" r:id="rId25"/>
    <p:sldId id="296" r:id="rId26"/>
    <p:sldId id="297" r:id="rId27"/>
    <p:sldId id="268" r:id="rId28"/>
    <p:sldId id="276" r:id="rId29"/>
    <p:sldId id="269" r:id="rId30"/>
    <p:sldId id="288" r:id="rId31"/>
  </p:sldIdLst>
  <p:sldSz cx="9144000" cy="5143500" type="screen16x9"/>
  <p:notesSz cx="6858000" cy="9144000"/>
  <p:embeddedFontLst>
    <p:embeddedFont>
      <p:font typeface="Avenir Book" panose="02000503020000020003" pitchFamily="2" charset="0"/>
      <p:regular r:id="rId33"/>
      <p:italic r:id="rId34"/>
    </p:embeddedFont>
    <p:embeddedFont>
      <p:font typeface="Avenir Medium" panose="02000503020000020003" pitchFamily="2" charset="0"/>
      <p:regular r:id="rId35"/>
      <p:italic r:id="rId36"/>
    </p:embeddedFont>
    <p:embeddedFont>
      <p:font typeface="Calibri" panose="020F0502020204030204" pitchFamily="34" charset="0"/>
      <p:regular r:id="rId37"/>
      <p:bold r:id="rId38"/>
      <p:italic r:id="rId39"/>
      <p:boldItalic r:id="rId40"/>
    </p:embeddedFont>
    <p:embeddedFont>
      <p:font typeface="Proxima Nova Semibold" panose="02000506030000020004" pitchFamily="2"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
      <p:font typeface="Source Sans Pro Light" panose="020B0403030403020204" pitchFamily="34" charset="0"/>
      <p:regular r:id="rId49"/>
      <p:italic r:id="rId50"/>
    </p:embeddedFont>
    <p:embeddedFont>
      <p:font typeface="Source Sans Pro SemiBold" panose="020B05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36">
          <p15:clr>
            <a:srgbClr val="9AA0A6"/>
          </p15:clr>
        </p15:guide>
        <p15:guide id="2" orient="horz" pos="1910">
          <p15:clr>
            <a:srgbClr val="9AA0A6"/>
          </p15:clr>
        </p15:guide>
        <p15:guide id="3" orient="horz" pos="665">
          <p15:clr>
            <a:srgbClr val="9AA0A6"/>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926"/>
  </p:normalViewPr>
  <p:slideViewPr>
    <p:cSldViewPr snapToGrid="0">
      <p:cViewPr varScale="1">
        <p:scale>
          <a:sx n="105" d="100"/>
          <a:sy n="105" d="100"/>
        </p:scale>
        <p:origin x="1744" y="184"/>
      </p:cViewPr>
      <p:guideLst>
        <p:guide orient="horz" pos="2736"/>
        <p:guide orient="horz" pos="1910"/>
        <p:guide orient="horz" pos="66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venir Medium" panose="02000503020000020003" pitchFamily="2" charset="0"/>
                <a:ea typeface="Source Sans Pro"/>
                <a:cs typeface="Avenir Medium" panose="02000503020000020003" pitchFamily="2" charset="0"/>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venir Medium" panose="02000503020000020003" pitchFamily="2" charset="0"/>
                <a:ea typeface="Source Sans Pro"/>
                <a:cs typeface="Avenir Medium" panose="02000503020000020003" pitchFamily="2" charset="0"/>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venir Medium" panose="02000503020000020003" pitchFamily="2" charset="0"/>
                <a:ea typeface="Source Sans Pro"/>
                <a:cs typeface="Avenir Medium" panose="02000503020000020003" pitchFamily="2" charset="0"/>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b="0" i="0">
                <a:latin typeface="Avenir Medium" panose="02000503020000020003" pitchFamily="2" charset="0"/>
              </a:defRPr>
            </a:lvl1pPr>
          </a:lstStyle>
          <a:p>
            <a:pPr algn="r">
              <a:buSzPts val="1200"/>
            </a:pPr>
            <a:fld id="{00000000-1234-1234-1234-123412341234}" type="slidenum">
              <a:rPr lang="en-US" sz="1200" smtClean="0">
                <a:solidFill>
                  <a:schemeClr val="dk1"/>
                </a:solidFill>
                <a:ea typeface="Source Sans Pro"/>
                <a:cs typeface="Source Sans Pro"/>
                <a:sym typeface="Source Sans Pro"/>
              </a:rPr>
              <a:pPr algn="r">
                <a:buSzPts val="1200"/>
              </a:pPr>
              <a:t>‹#›</a:t>
            </a:fld>
            <a:endParaRPr lang="en-US" sz="1200" dirty="0">
              <a:solidFill>
                <a:schemeClr val="dk1"/>
              </a:solidFill>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Medium" panose="02000503020000020003" pitchFamily="2" charset="0"/>
        <a:ea typeface="Avenir Medium" panose="02000503020000020003" pitchFamily="2" charset="0"/>
        <a:cs typeface="Arial"/>
        <a:sym typeface="Arial"/>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Avenir Medium" panose="02000503020000020003" pitchFamily="2" charset="0"/>
            </a:endParaRPr>
          </a:p>
        </p:txBody>
      </p:sp>
      <p:sp>
        <p:nvSpPr>
          <p:cNvPr id="264" name="Google Shape;2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36e279a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a36e279a5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a36e279a5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348120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b68289b0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b68289b0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9b68289b0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76211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36e279a50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36e279a50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a36e279a50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067643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36e279a5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36e279a5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a36e279a5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1660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36e279a50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36e279a50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a36e279a50_2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364077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36e279a50_3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36e279a50_3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a36e279a50_3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3560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b68289b0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9b68289b0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9b68289b0f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251149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58a3f4d40_3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58a3f4d40_3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a58a3f4d40_3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867301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58a3f4d40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58a3f4d40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2100" algn="l" rtl="0">
              <a:spcBef>
                <a:spcPts val="0"/>
              </a:spcBef>
              <a:spcAft>
                <a:spcPts val="0"/>
              </a:spcAft>
              <a:buClr>
                <a:srgbClr val="000000"/>
              </a:buClr>
              <a:buSzPts val="1000"/>
              <a:buFont typeface="Source Sans Pro"/>
              <a:buAutoNum type="arabicPeriod"/>
            </a:pPr>
            <a:r>
              <a:rPr lang="en-US" sz="1000" dirty="0">
                <a:solidFill>
                  <a:srgbClr val="000000"/>
                </a:solidFill>
              </a:rPr>
              <a:t>Veteran’s start online scheduling process expecting to direct schedule an appointment online, but can currently only </a:t>
            </a:r>
            <a:r>
              <a:rPr lang="en-US" sz="1000" i="1" u="sng" dirty="0">
                <a:solidFill>
                  <a:srgbClr val="000000"/>
                </a:solidFill>
              </a:rPr>
              <a:t>request</a:t>
            </a:r>
            <a:r>
              <a:rPr lang="en-US" sz="1000" dirty="0">
                <a:solidFill>
                  <a:srgbClr val="000000"/>
                </a:solidFill>
              </a:rPr>
              <a:t> an appointment. In words of Veteran, "VA frequently does not call you back." </a:t>
            </a:r>
            <a:endParaRPr sz="1000" dirty="0">
              <a:solidFill>
                <a:srgbClr val="000000"/>
              </a:solidFill>
            </a:endParaRPr>
          </a:p>
          <a:p>
            <a:pPr marL="457200" lvl="0" indent="-292100" algn="l" rtl="0">
              <a:spcBef>
                <a:spcPts val="0"/>
              </a:spcBef>
              <a:spcAft>
                <a:spcPts val="0"/>
              </a:spcAft>
              <a:buClr>
                <a:srgbClr val="000000"/>
              </a:buClr>
              <a:buSzPts val="1000"/>
              <a:buFont typeface="Source Sans Pro"/>
              <a:buAutoNum type="arabicPeriod"/>
            </a:pPr>
            <a:r>
              <a:rPr lang="en-US" sz="1000" dirty="0">
                <a:solidFill>
                  <a:srgbClr val="000000"/>
                </a:solidFill>
              </a:rPr>
              <a:t>Confusion and frustration with limited list of types of care available for online scheduling.  And of that list, not every facility offers every type of care. </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Some facility locations are shown for online scheduling, but not others. And if a Veteran has ever been to a VA facility, that facility will show up as an option when scheduling.</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Community care's data in PPMS is not aligned to VA's health taxonomy. For example, VA uses the term "primary care" to mean "internal medicine, general practice, etc."; but when Veteran tried to search for a primary care community provider near him, none came up because none are classified as "primary care." </a:t>
            </a:r>
            <a:endParaRPr sz="1000" dirty="0">
              <a:solidFill>
                <a:srgbClr val="000000"/>
              </a:solidFill>
            </a:endParaRPr>
          </a:p>
          <a:p>
            <a:pPr marL="457200" lvl="0" indent="-292100" algn="l" rtl="0">
              <a:spcBef>
                <a:spcPts val="0"/>
              </a:spcBef>
              <a:spcAft>
                <a:spcPts val="0"/>
              </a:spcAft>
              <a:buClr>
                <a:srgbClr val="000000"/>
              </a:buClr>
              <a:buSzPts val="1000"/>
              <a:buAutoNum type="arabicPeriod"/>
            </a:pPr>
            <a:r>
              <a:rPr lang="en-US" sz="1000" dirty="0">
                <a:solidFill>
                  <a:srgbClr val="000000"/>
                </a:solidFill>
              </a:rPr>
              <a:t>When calling to troubleshoot the scheduling problem, contact centers mistakenly referred Veteran to update his MHV profile. The MHV Profile is not connected to any of VA's systems and does not impact the scheduling process</a:t>
            </a:r>
            <a:endParaRPr dirty="0">
              <a:solidFill>
                <a:srgbClr val="000000"/>
              </a:solidFill>
            </a:endParaRPr>
          </a:p>
        </p:txBody>
      </p:sp>
      <p:sp>
        <p:nvSpPr>
          <p:cNvPr id="405" name="Google Shape;405;ga58a3f4d40_1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166032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a36e279a50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a36e279a50_2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a36e279a50_2_2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325584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d4b2e3fc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d4b2e3fc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301" name="Google Shape;301;g8d4b2e3fc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58a3f4d40_3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58a3f4d40_3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a58a3f4d40_3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3238057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venir Medium" panose="02000503020000020003" pitchFamily="2"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u="none" strike="noStrike" cap="none" smtClean="0">
                <a:solidFill>
                  <a:schemeClr val="dk1"/>
                </a:solidFill>
                <a:ea typeface="Source Sans Pro"/>
                <a:cs typeface="Source Sans Pro"/>
                <a:sym typeface="Source Sans Pro"/>
              </a:rPr>
              <a:t>29</a:t>
            </a:fld>
            <a:endParaRPr lang="en-US" sz="1200" u="none" strike="noStrike" cap="none" dirty="0">
              <a:solidFill>
                <a:schemeClr val="dk1"/>
              </a:solidFill>
              <a:ea typeface="Source Sans Pro"/>
              <a:cs typeface="Source Sans Pro"/>
              <a:sym typeface="Source Sans Pro"/>
            </a:endParaRPr>
          </a:p>
        </p:txBody>
      </p:sp>
    </p:spTree>
    <p:extLst>
      <p:ext uri="{BB962C8B-B14F-4D97-AF65-F5344CB8AC3E}">
        <p14:creationId xmlns:p14="http://schemas.microsoft.com/office/powerpoint/2010/main" val="3099289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venir Medium" panose="02000503020000020003" pitchFamily="2"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u="none" strike="noStrike" cap="none" smtClean="0">
                <a:solidFill>
                  <a:schemeClr val="dk1"/>
                </a:solidFill>
                <a:ea typeface="Source Sans Pro"/>
                <a:cs typeface="Source Sans Pro"/>
                <a:sym typeface="Source Sans Pro"/>
              </a:rPr>
              <a:t>30</a:t>
            </a:fld>
            <a:endParaRPr lang="en-US" sz="1200" u="none" strike="noStrike" cap="none" dirty="0">
              <a:solidFill>
                <a:schemeClr val="dk1"/>
              </a:solidFill>
              <a:ea typeface="Source Sans Pro"/>
              <a:cs typeface="Source Sans Pro"/>
              <a:sym typeface="Source Sans Pro"/>
            </a:endParaRPr>
          </a:p>
        </p:txBody>
      </p:sp>
    </p:spTree>
    <p:extLst>
      <p:ext uri="{BB962C8B-B14F-4D97-AF65-F5344CB8AC3E}">
        <p14:creationId xmlns:p14="http://schemas.microsoft.com/office/powerpoint/2010/main" val="103727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3090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0229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7828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9116f48d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9116f48d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273" name="Google Shape;273;g89116f48d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789424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9116f48d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9116f48d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venir Medium" panose="02000503020000020003" pitchFamily="2" charset="0"/>
            </a:endParaRPr>
          </a:p>
        </p:txBody>
      </p:sp>
      <p:sp>
        <p:nvSpPr>
          <p:cNvPr id="273" name="Google Shape;273;g89116f48d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840225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36e279a50_2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36e279a50_2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a36e279a50_2_2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77885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8" name="Google Shape;18;p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8" name="Google Shape;88;p13"/>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9" name="Google Shape;89;p13"/>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0" name="Google Shape;90;p1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91" name="Google Shape;91;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92" name="Google Shape;92;p1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93" name="Google Shape;93;p13"/>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4" name="Google Shape;94;p13"/>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7" name="Google Shape;97;p1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98" name="Google Shape;98;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99" name="Google Shape;99;p1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00" name="Google Shape;100;p14"/>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sz="1800"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1" name="Google Shape;101;p14"/>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0" i="0">
                <a:latin typeface="Avenir Medium" panose="02000503020000020003" pitchFamily="2" charset="0"/>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2" name="Google Shape;102;p14"/>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sz="1800"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3" name="Google Shape;103;p14"/>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0" i="0">
                <a:latin typeface="Avenir Medium" panose="02000503020000020003" pitchFamily="2" charset="0"/>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4" name="Google Shape;104;p1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7" name="Google Shape;107;p1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08" name="Google Shape;108;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09" name="Google Shape;109;p1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10" name="Google Shape;110;p15"/>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lt1"/>
              </a:buClr>
              <a:buSzPts val="1800"/>
              <a:buChar char="•"/>
              <a:defRPr sz="1800" b="0" i="0">
                <a:solidFill>
                  <a:schemeClr val="lt1"/>
                </a:solidFill>
                <a:latin typeface="Avenir Medium" panose="02000503020000020003" pitchFamily="2" charset="0"/>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11" name="Google Shape;111;p15"/>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0" i="0">
                <a:solidFill>
                  <a:schemeClr val="lt1"/>
                </a:solidFill>
                <a:latin typeface="Avenir Medium" panose="02000503020000020003" pitchFamily="2" charset="0"/>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12" name="Google Shape;112;p15"/>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lt1"/>
              </a:buClr>
              <a:buSzPts val="1800"/>
              <a:buChar char="•"/>
              <a:defRPr sz="1800" b="0" i="0">
                <a:solidFill>
                  <a:schemeClr val="lt1"/>
                </a:solidFill>
                <a:latin typeface="Avenir Medium" panose="02000503020000020003" pitchFamily="2" charset="0"/>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13" name="Google Shape;113;p15"/>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0" i="0">
                <a:solidFill>
                  <a:schemeClr val="lt1"/>
                </a:solidFill>
                <a:latin typeface="Avenir Medium" panose="02000503020000020003" pitchFamily="2" charset="0"/>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14" name="Google Shape;114;p15"/>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7" name="Google Shape;117;p16"/>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dk2"/>
              </a:buClr>
              <a:buSzPts val="2000"/>
              <a:buChar char="•"/>
              <a:defRPr b="0" i="0">
                <a:latin typeface="Avenir Medium" panose="02000503020000020003" pitchFamily="2" charset="0"/>
                <a:ea typeface="Source Sans Pro"/>
                <a:cs typeface="Avenir Medium" panose="02000503020000020003" pitchFamily="2" charset="0"/>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18" name="Google Shape;118;p16"/>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dk2"/>
              </a:buClr>
              <a:buSzPts val="2000"/>
              <a:buFont typeface="Arial"/>
              <a:buChar char="•"/>
              <a:defRPr sz="2000" b="0" i="0">
                <a:solidFill>
                  <a:schemeClr val="dk2"/>
                </a:solidFill>
                <a:latin typeface="Avenir Medium" panose="02000503020000020003" pitchFamily="2" charset="0"/>
                <a:ea typeface="Source Sans Pro"/>
                <a:cs typeface="Avenir Medium" panose="02000503020000020003" pitchFamily="2" charset="0"/>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19" name="Google Shape;119;p1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20" name="Google Shape;120;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21" name="Google Shape;121;p1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22" name="Google Shape;122;p1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b="0" i="0">
                <a:latin typeface="Avenir Medium" panose="02000503020000020003" pitchFamily="2" charset="0"/>
                <a:ea typeface="Source Sans Pro"/>
                <a:cs typeface="Avenir Medium" panose="02000503020000020003" pitchFamily="2" charset="0"/>
                <a:sym typeface="Source Sans Pro"/>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3" name="Google Shape;123;p16"/>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17"/>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marL="914400" lvl="1"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7" name="Google Shape;127;p17"/>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lt1"/>
              </a:buClr>
              <a:buSzPts val="2000"/>
              <a:buFont typeface="Arial"/>
              <a:buChar char="•"/>
              <a:defRPr sz="2000"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8" name="Google Shape;128;p1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29" name="Google Shape;129;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30" name="Google Shape;130;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31" name="Google Shape;131;p17"/>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32" name="Google Shape;132;p17"/>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ea typeface="Source Sans Pro"/>
                <a:cs typeface="Avenir Medium" panose="02000503020000020003" pitchFamily="2" charset="0"/>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5" name="Google Shape;135;p18"/>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36" name="Google Shape;136;p1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37" name="Google Shape;137;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38" name="Google Shape;138;p1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39" name="Google Shape;139;p18"/>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0" name="Google Shape;140;p18"/>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1" name="Google Shape;141;p18"/>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2" name="Google Shape;142;p18"/>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45" name="Google Shape;145;p19"/>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6" name="Google Shape;146;p1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47" name="Google Shape;147;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48" name="Google Shape;148;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49" name="Google Shape;149;p19"/>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0" name="Google Shape;150;p19"/>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1" name="Google Shape;151;p19"/>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2" name="Google Shape;152;p19"/>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5" name="Google Shape;155;p20"/>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6" name="Google Shape;156;p20"/>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7" name="Google Shape;157;p2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58" name="Google Shape;158;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59" name="Google Shape;159;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60" name="Google Shape;160;p20"/>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1" name="Google Shape;161;p20"/>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2" name="Google Shape;162;p20"/>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3" name="Google Shape;163;p20"/>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6" name="Google Shape;166;p21"/>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7" name="Google Shape;167;p21"/>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8" name="Google Shape;168;p2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69" name="Google Shape;169;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70" name="Google Shape;170;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71" name="Google Shape;171;p2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2" name="Google Shape;172;p21"/>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3" name="Google Shape;173;p21"/>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4" name="Google Shape;174;p21"/>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7" name="Google Shape;177;p22"/>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b="0" i="0">
                <a:latin typeface="Avenir Medium" panose="02000503020000020003" pitchFamily="2" charset="0"/>
              </a:defRPr>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dirty="0"/>
          </a:p>
        </p:txBody>
      </p:sp>
      <p:sp>
        <p:nvSpPr>
          <p:cNvPr id="178" name="Google Shape;178;p2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79" name="Google Shape;179;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80" name="Google Shape;180;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81" name="Google Shape;181;p22"/>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2" name="Google Shape;182;p22"/>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2" name="Google Shape;22;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23" name="Google Shape;23;p3"/>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800"/>
              <a:buNone/>
              <a:defRPr sz="28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5" name="Google Shape;185;p23"/>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dirty="0"/>
          </a:p>
        </p:txBody>
      </p:sp>
      <p:sp>
        <p:nvSpPr>
          <p:cNvPr id="186" name="Google Shape;186;p2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87" name="Google Shape;187;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88" name="Google Shape;188;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89" name="Google Shape;189;p23"/>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90" name="Google Shape;190;p23"/>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3" name="Google Shape;193;p24"/>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b="0" i="0">
                <a:latin typeface="Avenir Medium" panose="02000503020000020003" pitchFamily="2" charset="0"/>
              </a:defRPr>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dirty="0"/>
          </a:p>
        </p:txBody>
      </p:sp>
      <p:sp>
        <p:nvSpPr>
          <p:cNvPr id="194" name="Google Shape;194;p2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95" name="Google Shape;195;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96" name="Google Shape;196;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197" name="Google Shape;197;p24"/>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98" name="Google Shape;198;p24"/>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1" name="Google Shape;201;p25"/>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dirty="0"/>
          </a:p>
        </p:txBody>
      </p:sp>
      <p:sp>
        <p:nvSpPr>
          <p:cNvPr id="202" name="Google Shape;202;p2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03" name="Google Shape;203;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04" name="Google Shape;204;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205" name="Google Shape;205;p25"/>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06" name="Google Shape;206;p25"/>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9" name="Google Shape;209;p26"/>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b="0" i="0">
                <a:latin typeface="Avenir Medium" panose="02000503020000020003" pitchFamily="2" charset="0"/>
              </a:defRPr>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dirty="0"/>
          </a:p>
        </p:txBody>
      </p:sp>
      <p:sp>
        <p:nvSpPr>
          <p:cNvPr id="210" name="Google Shape;210;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11" name="Google Shape;211;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12" name="Google Shape;212;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213" name="Google Shape;213;p26"/>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14" name="Google Shape;214;p2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7" name="Google Shape;217;p27"/>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dirty="0"/>
          </a:p>
        </p:txBody>
      </p:sp>
      <p:sp>
        <p:nvSpPr>
          <p:cNvPr id="218" name="Google Shape;218;p2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19" name="Google Shape;21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20" name="Google Shape;220;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221" name="Google Shape;221;p27"/>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22" name="Google Shape;222;p27"/>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32" name="Google Shape;232;p29"/>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33" name="Google Shape;233;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34" name="Google Shape;234;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35" name="Google Shape;235;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236" name="Google Shape;236;p29"/>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6"/>
        <p:cNvGrpSpPr/>
        <p:nvPr/>
      </p:nvGrpSpPr>
      <p:grpSpPr>
        <a:xfrm>
          <a:off x="0" y="0"/>
          <a:ext cx="0" cy="0"/>
          <a:chOff x="0" y="0"/>
          <a:chExt cx="0" cy="0"/>
        </a:xfrm>
      </p:grpSpPr>
      <p:sp>
        <p:nvSpPr>
          <p:cNvPr id="247" name="Google Shape;247;p31"/>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venir Medium" panose="02000503020000020003" pitchFamily="2" charset="0"/>
              <a:ea typeface="Source Sans Pro"/>
              <a:cs typeface="Source Sans Pro"/>
              <a:sym typeface="Source Sans Pro"/>
            </a:endParaRPr>
          </a:p>
        </p:txBody>
      </p:sp>
      <p:sp>
        <p:nvSpPr>
          <p:cNvPr id="248" name="Google Shape;248;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49" name="Google Shape;249;p31"/>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50" name="Google Shape;250;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251" name="Google Shape;251;p31"/>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52" name="Google Shape;252;p31"/>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3" name="Google Shape;253;p31"/>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b="0" i="0">
                <a:latin typeface="Avenir Medium" panose="02000503020000020003" pitchFamily="2" charset="0"/>
                <a:ea typeface="Source Sans Pro"/>
                <a:cs typeface="Avenir Medium" panose="02000503020000020003" pitchFamily="2" charset="0"/>
                <a:sym typeface="Source Sans Pro"/>
              </a:defRPr>
            </a:lvl1pPr>
            <a:lvl2pPr marL="914400" lvl="1"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54" name="Google Shape;254;p31"/>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55"/>
        <p:cNvGrpSpPr/>
        <p:nvPr/>
      </p:nvGrpSpPr>
      <p:grpSpPr>
        <a:xfrm>
          <a:off x="0" y="0"/>
          <a:ext cx="0" cy="0"/>
          <a:chOff x="0" y="0"/>
          <a:chExt cx="0" cy="0"/>
        </a:xfrm>
      </p:grpSpPr>
      <p:sp>
        <p:nvSpPr>
          <p:cNvPr id="256" name="Google Shape;256;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57" name="Google Shape;257;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58" name="Google Shape;258;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9"/>
        <p:cNvGrpSpPr/>
        <p:nvPr/>
      </p:nvGrpSpPr>
      <p:grpSpPr>
        <a:xfrm>
          <a:off x="0" y="0"/>
          <a:ext cx="0" cy="0"/>
          <a:chOff x="0" y="0"/>
          <a:chExt cx="0" cy="0"/>
        </a:xfrm>
      </p:grpSpPr>
      <p:sp>
        <p:nvSpPr>
          <p:cNvPr id="260" name="Google Shape;260;p33"/>
          <p:cNvSpPr txBox="1">
            <a:spLocks noGrp="1"/>
          </p:cNvSpPr>
          <p:nvPr>
            <p:ph type="body" idx="1"/>
          </p:nvPr>
        </p:nvSpPr>
        <p:spPr>
          <a:xfrm>
            <a:off x="311700" y="4230575"/>
            <a:ext cx="5998800" cy="605100"/>
          </a:xfrm>
          <a:prstGeom prst="rect">
            <a:avLst/>
          </a:prstGeom>
        </p:spPr>
        <p:txBody>
          <a:bodyPr spcFirstLastPara="1" wrap="square" lIns="91425" tIns="45700" rIns="91425" bIns="45700" anchor="ctr" anchorCtr="0">
            <a:noAutofit/>
          </a:bodyPr>
          <a:lstStyle>
            <a:lvl1pPr marL="457200" lvl="0" indent="-228600" rtl="0">
              <a:lnSpc>
                <a:spcPct val="100000"/>
              </a:lnSpc>
              <a:spcBef>
                <a:spcPts val="0"/>
              </a:spcBef>
              <a:spcAft>
                <a:spcPts val="0"/>
              </a:spcAft>
              <a:buSzPts val="2000"/>
              <a:buNone/>
              <a:defRPr b="0" i="0">
                <a:latin typeface="Avenir Medium" panose="02000503020000020003" pitchFamily="2" charset="0"/>
              </a:defRPr>
            </a:lvl1pPr>
          </a:lstStyle>
          <a:p>
            <a:endParaRPr dirty="0"/>
          </a:p>
        </p:txBody>
      </p:sp>
      <p:sp>
        <p:nvSpPr>
          <p:cNvPr id="261" name="Google Shape;261;p33"/>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22"/>
        <p:cNvGrpSpPr/>
        <p:nvPr/>
      </p:nvGrpSpPr>
      <p:grpSpPr>
        <a:xfrm>
          <a:off x="0" y="0"/>
          <a:ext cx="0" cy="0"/>
          <a:chOff x="0" y="0"/>
          <a:chExt cx="0" cy="0"/>
        </a:xfrm>
      </p:grpSpPr>
      <p:sp>
        <p:nvSpPr>
          <p:cNvPr id="223" name="Google Shape;223;p28"/>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Source Sans Pro"/>
              <a:ea typeface="Source Sans Pro"/>
              <a:cs typeface="Source Sans Pro"/>
              <a:sym typeface="Source Sans Pro"/>
            </a:endParaRPr>
          </a:p>
        </p:txBody>
      </p:sp>
      <p:sp>
        <p:nvSpPr>
          <p:cNvPr id="224" name="Google Shape;224;p28"/>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2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Source Sans Pro"/>
                <a:ea typeface="Source Sans Pro"/>
                <a:cs typeface="Source Sans Pro"/>
                <a:sym typeface="Source Sans Pro"/>
              </a:defRPr>
            </a:lvl1pPr>
            <a:lvl2pPr marL="0" lvl="1" indent="0" algn="r">
              <a:spcBef>
                <a:spcPts val="0"/>
              </a:spcBef>
              <a:buNone/>
              <a:defRPr sz="900" b="0" i="0" u="none" strike="noStrike" cap="none">
                <a:solidFill>
                  <a:srgbClr val="87BCE8"/>
                </a:solidFill>
                <a:latin typeface="Source Sans Pro"/>
                <a:ea typeface="Source Sans Pro"/>
                <a:cs typeface="Source Sans Pro"/>
                <a:sym typeface="Source Sans Pro"/>
              </a:defRPr>
            </a:lvl2pPr>
            <a:lvl3pPr marL="0" lvl="2" indent="0" algn="r">
              <a:spcBef>
                <a:spcPts val="0"/>
              </a:spcBef>
              <a:buNone/>
              <a:defRPr sz="900" b="0" i="0" u="none" strike="noStrike" cap="none">
                <a:solidFill>
                  <a:srgbClr val="87BCE8"/>
                </a:solidFill>
                <a:latin typeface="Source Sans Pro"/>
                <a:ea typeface="Source Sans Pro"/>
                <a:cs typeface="Source Sans Pro"/>
                <a:sym typeface="Source Sans Pro"/>
              </a:defRPr>
            </a:lvl3pPr>
            <a:lvl4pPr marL="0" lvl="3" indent="0" algn="r">
              <a:spcBef>
                <a:spcPts val="0"/>
              </a:spcBef>
              <a:buNone/>
              <a:defRPr sz="900" b="0" i="0" u="none" strike="noStrike" cap="none">
                <a:solidFill>
                  <a:srgbClr val="87BCE8"/>
                </a:solidFill>
                <a:latin typeface="Source Sans Pro"/>
                <a:ea typeface="Source Sans Pro"/>
                <a:cs typeface="Source Sans Pro"/>
                <a:sym typeface="Source Sans Pro"/>
              </a:defRPr>
            </a:lvl4pPr>
            <a:lvl5pPr marL="0" lvl="4" indent="0" algn="r">
              <a:spcBef>
                <a:spcPts val="0"/>
              </a:spcBef>
              <a:buNone/>
              <a:defRPr sz="900" b="0" i="0" u="none" strike="noStrike" cap="none">
                <a:solidFill>
                  <a:srgbClr val="87BCE8"/>
                </a:solidFill>
                <a:latin typeface="Source Sans Pro"/>
                <a:ea typeface="Source Sans Pro"/>
                <a:cs typeface="Source Sans Pro"/>
                <a:sym typeface="Source Sans Pro"/>
              </a:defRPr>
            </a:lvl5pPr>
            <a:lvl6pPr marL="0" lvl="5" indent="0" algn="r">
              <a:spcBef>
                <a:spcPts val="0"/>
              </a:spcBef>
              <a:buNone/>
              <a:defRPr sz="900" b="0" i="0" u="none" strike="noStrike" cap="none">
                <a:solidFill>
                  <a:srgbClr val="87BCE8"/>
                </a:solidFill>
                <a:latin typeface="Source Sans Pro"/>
                <a:ea typeface="Source Sans Pro"/>
                <a:cs typeface="Source Sans Pro"/>
                <a:sym typeface="Source Sans Pro"/>
              </a:defRPr>
            </a:lvl6pPr>
            <a:lvl7pPr marL="0" lvl="6" indent="0" algn="r">
              <a:spcBef>
                <a:spcPts val="0"/>
              </a:spcBef>
              <a:buNone/>
              <a:defRPr sz="900" b="0" i="0" u="none" strike="noStrike" cap="none">
                <a:solidFill>
                  <a:srgbClr val="87BCE8"/>
                </a:solidFill>
                <a:latin typeface="Source Sans Pro"/>
                <a:ea typeface="Source Sans Pro"/>
                <a:cs typeface="Source Sans Pro"/>
                <a:sym typeface="Source Sans Pro"/>
              </a:defRPr>
            </a:lvl7pPr>
            <a:lvl8pPr marL="0" lvl="7" indent="0" algn="r">
              <a:spcBef>
                <a:spcPts val="0"/>
              </a:spcBef>
              <a:buNone/>
              <a:defRPr sz="900" b="0" i="0" u="none" strike="noStrike" cap="none">
                <a:solidFill>
                  <a:srgbClr val="87BCE8"/>
                </a:solidFill>
                <a:latin typeface="Source Sans Pro"/>
                <a:ea typeface="Source Sans Pro"/>
                <a:cs typeface="Source Sans Pro"/>
                <a:sym typeface="Source Sans Pro"/>
              </a:defRPr>
            </a:lvl8pPr>
            <a:lvl9pPr marL="0" lvl="8" indent="0" algn="r">
              <a:spcBef>
                <a:spcPts val="0"/>
              </a:spcBef>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28"/>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28"/>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0" name="Google Shape;230;p28"/>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30370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5"/>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3" name="Google Shape;33;p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5" name="Google Shape;35;p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36" name="Google Shape;36;p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37"/>
        <p:cNvGrpSpPr/>
        <p:nvPr/>
      </p:nvGrpSpPr>
      <p:grpSpPr>
        <a:xfrm>
          <a:off x="0" y="0"/>
          <a:ext cx="0" cy="0"/>
          <a:chOff x="0" y="0"/>
          <a:chExt cx="0" cy="0"/>
        </a:xfrm>
      </p:grpSpPr>
      <p:sp>
        <p:nvSpPr>
          <p:cNvPr id="38" name="Google Shape;38;p6"/>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dirty="0">
              <a:solidFill>
                <a:schemeClr val="lt1"/>
              </a:solidFill>
              <a:latin typeface="Avenir Medium" panose="02000503020000020003" pitchFamily="2" charset="0"/>
              <a:ea typeface="Source Sans Pro"/>
              <a:cs typeface="Source Sans Pro"/>
              <a:sym typeface="Source Sans Pro"/>
            </a:endParaRPr>
          </a:p>
        </p:txBody>
      </p:sp>
      <p:sp>
        <p:nvSpPr>
          <p:cNvPr id="39" name="Google Shape;39;p6"/>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0" name="Google Shape;40;p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41" name="Google Shape;41;p6"/>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42" name="Google Shape;42;p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43" name="Google Shape;43;p6"/>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b="0" i="0">
                <a:latin typeface="Avenir Medium" panose="02000503020000020003" pitchFamily="2" charset="0"/>
                <a:ea typeface="Source Sans Pro"/>
                <a:cs typeface="Avenir Medium" panose="02000503020000020003" pitchFamily="2" charset="0"/>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44;p6"/>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5" name="Google Shape;45;p6"/>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46"/>
        <p:cNvGrpSpPr/>
        <p:nvPr/>
      </p:nvGrpSpPr>
      <p:grpSpPr>
        <a:xfrm>
          <a:off x="0" y="0"/>
          <a:ext cx="0" cy="0"/>
          <a:chOff x="0" y="0"/>
          <a:chExt cx="0" cy="0"/>
        </a:xfrm>
      </p:grpSpPr>
      <p:sp>
        <p:nvSpPr>
          <p:cNvPr id="47" name="Google Shape;47;p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48" name="Google Shape;4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49" name="Google Shape;49;p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50" name="Google Shape;50;p7"/>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dk2"/>
              </a:buClr>
              <a:buSzPts val="2800"/>
              <a:buNone/>
              <a:defRPr sz="2800" b="0" i="0">
                <a:latin typeface="Avenir Medium" panose="02000503020000020003" pitchFamily="2" charset="0"/>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Source Sans Pro"/>
              <a:buNone/>
              <a:defRPr sz="3600" b="0" i="0">
                <a:solidFill>
                  <a:schemeClr val="lt1"/>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8" name="Google Shape;58;p9"/>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400"/>
              <a:buNone/>
              <a:defRPr sz="1400" b="0" i="0" cap="none">
                <a:solidFill>
                  <a:schemeClr val="lt1"/>
                </a:solidFill>
                <a:latin typeface="Avenir Medium" panose="02000503020000020003" pitchFamily="2" charset="0"/>
                <a:ea typeface="Source Sans Pro"/>
                <a:cs typeface="Avenir Medium" panose="02000503020000020003" pitchFamily="2" charset="0"/>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dirty="0"/>
          </a:p>
        </p:txBody>
      </p:sp>
      <p:sp>
        <p:nvSpPr>
          <p:cNvPr id="59" name="Google Shape;59;p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0" name="Google Shape;60;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latin typeface="Avenir Medium" panose="02000503020000020003" pitchFamily="2" charset="0"/>
                <a:ea typeface="Source Sans Pro"/>
                <a:cs typeface="Avenir Medium" panose="02000503020000020003" pitchFamily="2" charset="0"/>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1" name="Google Shape;61;p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cxnSp>
        <p:nvCxnSpPr>
          <p:cNvPr id="62" name="Google Shape;62;p9"/>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63"/>
        <p:cNvGrpSpPr/>
        <p:nvPr/>
      </p:nvGrpSpPr>
      <p:grpSpPr>
        <a:xfrm>
          <a:off x="0" y="0"/>
          <a:ext cx="0" cy="0"/>
          <a:chOff x="0" y="0"/>
          <a:chExt cx="0" cy="0"/>
        </a:xfrm>
      </p:grpSpPr>
      <p:pic>
        <p:nvPicPr>
          <p:cNvPr id="64" name="Google Shape;64;p10"/>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65" name="Google Shape;65;p10"/>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Source Sans Pro"/>
              <a:buNone/>
              <a:defRPr sz="3600"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1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7" name="Google Shape;67;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8" name="Google Shape;68;p1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69" name="Google Shape;69;p10"/>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b="0" i="0">
                <a:solidFill>
                  <a:schemeClr val="lt1"/>
                </a:solidFill>
                <a:latin typeface="Avenir Medium" panose="02000503020000020003" pitchFamily="2" charset="0"/>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b="0" i="0">
                <a:solidFill>
                  <a:schemeClr val="lt1"/>
                </a:solidFill>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11"/>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b="0" i="0">
                <a:solidFill>
                  <a:schemeClr val="lt1"/>
                </a:solidFill>
                <a:latin typeface="Avenir Medium" panose="02000503020000020003" pitchFamily="2" charset="0"/>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3" name="Google Shape;73;p1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4" name="Google Shape;74;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5" name="Google Shape;75;p1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76" name="Google Shape;76;p1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0" i="0" cap="none">
                <a:solidFill>
                  <a:srgbClr val="C3DCF3"/>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b="0" i="0">
                <a:latin typeface="Avenir Medium" panose="02000503020000020003" pitchFamily="2"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12"/>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0" name="Google Shape;80;p12"/>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1" name="Google Shape;81;p1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83" name="Google Shape;83;p1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
        <p:nvSpPr>
          <p:cNvPr id="84" name="Google Shape;84;p1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b="0" i="0">
                <a:latin typeface="Avenir Medium" panose="02000503020000020003" pitchFamily="2" charset="0"/>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5" name="Google Shape;85;p1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0" i="0" cap="none">
                <a:solidFill>
                  <a:schemeClr val="lt2"/>
                </a:solidFill>
                <a:latin typeface="Avenir Medium" panose="02000503020000020003" pitchFamily="2" charset="0"/>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2" name="Google Shape;12;p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lang="en-US" dirty="0"/>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lang="en-US" dirty="0"/>
          </a:p>
        </p:txBody>
      </p:sp>
      <p:sp>
        <p:nvSpPr>
          <p:cNvPr id="14" name="Google Shape;14;p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Avenir Medium" panose="02000503020000020003" pitchFamily="2" charset="0"/>
                <a:ea typeface="Source Sans Pro"/>
                <a:cs typeface="Avenir Medium" panose="02000503020000020003" pitchFamily="2" charset="0"/>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5" r:id="rId25"/>
    <p:sldLayoutId id="2147483677" r:id="rId26"/>
    <p:sldLayoutId id="2147483678" r:id="rId27"/>
    <p:sldLayoutId id="2147483679" r:id="rId28"/>
    <p:sldLayoutId id="2147483681" r:id="rId29"/>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Medium" panose="02000503020000020003" pitchFamily="2" charset="0"/>
          <a:ea typeface="Avenir Medium" panose="02000503020000020003"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Medium" panose="02000503020000020003" pitchFamily="2" charset="0"/>
          <a:ea typeface="Avenir Medium" panose="02000503020000020003"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epartment-of-veterans-affairs/va.gov-team/projects/13"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Shape 265"/>
        <p:cNvGrpSpPr/>
        <p:nvPr/>
      </p:nvGrpSpPr>
      <p:grpSpPr>
        <a:xfrm>
          <a:off x="0" y="0"/>
          <a:ext cx="0" cy="0"/>
          <a:chOff x="0" y="0"/>
          <a:chExt cx="0" cy="0"/>
        </a:xfrm>
      </p:grpSpPr>
      <p:sp>
        <p:nvSpPr>
          <p:cNvPr id="266" name="Google Shape;266;p34"/>
          <p:cNvSpPr txBox="1"/>
          <p:nvPr/>
        </p:nvSpPr>
        <p:spPr>
          <a:xfrm>
            <a:off x="1223841" y="2397783"/>
            <a:ext cx="6696300" cy="7902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3100"/>
              <a:buFont typeface="Source Sans Pro"/>
              <a:buNone/>
            </a:pPr>
            <a:r>
              <a:rPr lang="en-US" sz="3100" u="none" strike="noStrike" cap="none" dirty="0">
                <a:solidFill>
                  <a:schemeClr val="lt1"/>
                </a:solidFill>
                <a:latin typeface="Avenir Medium" panose="02000503020000020003" pitchFamily="2" charset="0"/>
                <a:ea typeface="Source Sans Pro"/>
                <a:cs typeface="Source Sans Pro"/>
                <a:sym typeface="Source Sans Pro"/>
              </a:rPr>
              <a:t>VA Online Scheduling Stakeholder Monthly Review</a:t>
            </a:r>
            <a:endParaRPr sz="1400" b="0" i="0" u="none" strike="noStrike" cap="none" dirty="0">
              <a:solidFill>
                <a:srgbClr val="000000"/>
              </a:solidFill>
              <a:latin typeface="Arial"/>
              <a:ea typeface="Arial"/>
              <a:cs typeface="Arial"/>
              <a:sym typeface="Arial"/>
            </a:endParaRPr>
          </a:p>
        </p:txBody>
      </p:sp>
      <p:sp>
        <p:nvSpPr>
          <p:cNvPr id="267" name="Google Shape;267;p34"/>
          <p:cNvSpPr txBox="1"/>
          <p:nvPr/>
        </p:nvSpPr>
        <p:spPr>
          <a:xfrm>
            <a:off x="1153458" y="3873905"/>
            <a:ext cx="68580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F2F2F2"/>
              </a:buClr>
              <a:buSzPts val="1600"/>
              <a:buFont typeface="Arial"/>
              <a:buNone/>
            </a:pPr>
            <a:r>
              <a:rPr lang="en-US" sz="1600" u="none" strike="noStrike" cap="none" dirty="0">
                <a:solidFill>
                  <a:srgbClr val="F2F2F2"/>
                </a:solidFill>
                <a:latin typeface="Avenir Medium" panose="02000503020000020003" pitchFamily="2" charset="0"/>
                <a:ea typeface="Source Sans Pro"/>
                <a:cs typeface="Source Sans Pro"/>
                <a:sym typeface="Source Sans Pro"/>
              </a:rPr>
              <a:t>December 1, 2020</a:t>
            </a:r>
            <a:endParaRPr sz="1600" u="none" strike="noStrike" cap="none" dirty="0">
              <a:solidFill>
                <a:srgbClr val="F2F2F2"/>
              </a:solidFill>
              <a:latin typeface="Avenir Medium" panose="02000503020000020003" pitchFamily="2" charset="0"/>
              <a:ea typeface="Source Sans Pro"/>
              <a:cs typeface="Source Sans Pro"/>
              <a:sym typeface="Source Sans Pro"/>
            </a:endParaRPr>
          </a:p>
          <a:p>
            <a:pPr marL="0" marR="0" lvl="0" indent="0" algn="l" rtl="0">
              <a:lnSpc>
                <a:spcPct val="120000"/>
              </a:lnSpc>
              <a:spcBef>
                <a:spcPts val="600"/>
              </a:spcBef>
              <a:spcAft>
                <a:spcPts val="0"/>
              </a:spcAft>
              <a:buClr>
                <a:schemeClr val="dk2"/>
              </a:buClr>
              <a:buSzPts val="1600"/>
              <a:buFont typeface="Arial"/>
              <a:buNone/>
            </a:pPr>
            <a:endParaRPr sz="1600" u="none" strike="noStrike" cap="none" dirty="0">
              <a:solidFill>
                <a:srgbClr val="F2F2F2"/>
              </a:solidFill>
              <a:latin typeface="Avenir Medium" panose="02000503020000020003" pitchFamily="2" charset="0"/>
              <a:ea typeface="Source Sans Pro"/>
              <a:cs typeface="Source Sans Pro"/>
              <a:sym typeface="Source Sans Pro"/>
            </a:endParaRPr>
          </a:p>
        </p:txBody>
      </p:sp>
      <p:pic>
        <p:nvPicPr>
          <p:cNvPr id="268" name="Google Shape;268;p34"/>
          <p:cNvPicPr preferRelativeResize="0"/>
          <p:nvPr/>
        </p:nvPicPr>
        <p:blipFill rotWithShape="1">
          <a:blip r:embed="rId3">
            <a:alphaModFix/>
          </a:blip>
          <a:srcRect/>
          <a:stretch/>
        </p:blipFill>
        <p:spPr>
          <a:xfrm>
            <a:off x="3845858" y="887994"/>
            <a:ext cx="1320800" cy="132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B2093-6E60-3C44-A68D-828DA06AE7F7}"/>
              </a:ext>
            </a:extLst>
          </p:cNvPr>
          <p:cNvSpPr>
            <a:spLocks noGrp="1"/>
          </p:cNvSpPr>
          <p:nvPr>
            <p:ph type="sldNum" idx="12"/>
          </p:nvPr>
        </p:nvSpPr>
        <p:spPr/>
        <p:txBody>
          <a:bodyPr/>
          <a:lstStyle/>
          <a:p>
            <a:fld id="{00000000-1234-1234-1234-123412341234}" type="slidenum">
              <a:rPr lang="en-US" smtClean="0"/>
              <a:pPr/>
              <a:t>10</a:t>
            </a:fld>
            <a:endParaRPr lang="en-US" dirty="0"/>
          </a:p>
        </p:txBody>
      </p:sp>
      <p:pic>
        <p:nvPicPr>
          <p:cNvPr id="3" name="Picture 2">
            <a:extLst>
              <a:ext uri="{FF2B5EF4-FFF2-40B4-BE49-F238E27FC236}">
                <a16:creationId xmlns:a16="http://schemas.microsoft.com/office/drawing/2014/main" id="{13675FD7-EFC0-7749-8A27-D5BAB67FD5E7}"/>
              </a:ext>
            </a:extLst>
          </p:cNvPr>
          <p:cNvPicPr>
            <a:picLocks noChangeAspect="1"/>
          </p:cNvPicPr>
          <p:nvPr/>
        </p:nvPicPr>
        <p:blipFill>
          <a:blip r:embed="rId2"/>
          <a:stretch>
            <a:fillRect/>
          </a:stretch>
        </p:blipFill>
        <p:spPr>
          <a:xfrm>
            <a:off x="0" y="0"/>
            <a:ext cx="8475134" cy="4767263"/>
          </a:xfrm>
          <a:prstGeom prst="rect">
            <a:avLst/>
          </a:prstGeom>
        </p:spPr>
      </p:pic>
    </p:spTree>
    <p:extLst>
      <p:ext uri="{BB962C8B-B14F-4D97-AF65-F5344CB8AC3E}">
        <p14:creationId xmlns:p14="http://schemas.microsoft.com/office/powerpoint/2010/main" val="2499674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B2093-6E60-3C44-A68D-828DA06AE7F7}"/>
              </a:ext>
            </a:extLst>
          </p:cNvPr>
          <p:cNvSpPr>
            <a:spLocks noGrp="1"/>
          </p:cNvSpPr>
          <p:nvPr>
            <p:ph type="sldNum" idx="12"/>
          </p:nvPr>
        </p:nvSpPr>
        <p:spPr/>
        <p:txBody>
          <a:bodyPr/>
          <a:lstStyle/>
          <a:p>
            <a:fld id="{00000000-1234-1234-1234-123412341234}" type="slidenum">
              <a:rPr lang="en-US" smtClean="0"/>
              <a:pPr/>
              <a:t>11</a:t>
            </a:fld>
            <a:endParaRPr lang="en-US" dirty="0"/>
          </a:p>
        </p:txBody>
      </p:sp>
      <p:pic>
        <p:nvPicPr>
          <p:cNvPr id="3" name="Picture 2">
            <a:extLst>
              <a:ext uri="{FF2B5EF4-FFF2-40B4-BE49-F238E27FC236}">
                <a16:creationId xmlns:a16="http://schemas.microsoft.com/office/drawing/2014/main" id="{D222127F-534D-7D45-89CC-CA5A9AA042C8}"/>
              </a:ext>
            </a:extLst>
          </p:cNvPr>
          <p:cNvPicPr>
            <a:picLocks noChangeAspect="1"/>
          </p:cNvPicPr>
          <p:nvPr/>
        </p:nvPicPr>
        <p:blipFill rotWithShape="1">
          <a:blip r:embed="rId2"/>
          <a:srcRect b="13333"/>
          <a:stretch/>
        </p:blipFill>
        <p:spPr>
          <a:xfrm>
            <a:off x="0" y="0"/>
            <a:ext cx="9144000" cy="4457700"/>
          </a:xfrm>
          <a:prstGeom prst="rect">
            <a:avLst/>
          </a:prstGeom>
        </p:spPr>
      </p:pic>
    </p:spTree>
    <p:extLst>
      <p:ext uri="{BB962C8B-B14F-4D97-AF65-F5344CB8AC3E}">
        <p14:creationId xmlns:p14="http://schemas.microsoft.com/office/powerpoint/2010/main" val="3287696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B2093-6E60-3C44-A68D-828DA06AE7F7}"/>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3" name="Picture 2">
            <a:extLst>
              <a:ext uri="{FF2B5EF4-FFF2-40B4-BE49-F238E27FC236}">
                <a16:creationId xmlns:a16="http://schemas.microsoft.com/office/drawing/2014/main" id="{E7F25BDF-8023-2B47-8EA8-D6A0DA6F5165}"/>
              </a:ext>
            </a:extLst>
          </p:cNvPr>
          <p:cNvPicPr>
            <a:picLocks noChangeAspect="1"/>
          </p:cNvPicPr>
          <p:nvPr/>
        </p:nvPicPr>
        <p:blipFill>
          <a:blip r:embed="rId2"/>
          <a:stretch>
            <a:fillRect/>
          </a:stretch>
        </p:blipFill>
        <p:spPr>
          <a:xfrm>
            <a:off x="0" y="0"/>
            <a:ext cx="8582891" cy="4827876"/>
          </a:xfrm>
          <a:prstGeom prst="rect">
            <a:avLst/>
          </a:prstGeom>
        </p:spPr>
      </p:pic>
    </p:spTree>
    <p:extLst>
      <p:ext uri="{BB962C8B-B14F-4D97-AF65-F5344CB8AC3E}">
        <p14:creationId xmlns:p14="http://schemas.microsoft.com/office/powerpoint/2010/main" val="2009048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B2093-6E60-3C44-A68D-828DA06AE7F7}"/>
              </a:ext>
            </a:extLst>
          </p:cNvPr>
          <p:cNvSpPr>
            <a:spLocks noGrp="1"/>
          </p:cNvSpPr>
          <p:nvPr>
            <p:ph type="sldNum" idx="12"/>
          </p:nvPr>
        </p:nvSpPr>
        <p:spPr/>
        <p:txBody>
          <a:bodyPr/>
          <a:lstStyle/>
          <a:p>
            <a:fld id="{00000000-1234-1234-1234-123412341234}" type="slidenum">
              <a:rPr lang="en-US" smtClean="0"/>
              <a:pPr/>
              <a:t>13</a:t>
            </a:fld>
            <a:endParaRPr lang="en-US" dirty="0"/>
          </a:p>
        </p:txBody>
      </p:sp>
      <p:pic>
        <p:nvPicPr>
          <p:cNvPr id="3" name="Picture 2">
            <a:extLst>
              <a:ext uri="{FF2B5EF4-FFF2-40B4-BE49-F238E27FC236}">
                <a16:creationId xmlns:a16="http://schemas.microsoft.com/office/drawing/2014/main" id="{55D7D396-00AF-6644-A33E-2C130DB45E9E}"/>
              </a:ext>
            </a:extLst>
          </p:cNvPr>
          <p:cNvPicPr>
            <a:picLocks noChangeAspect="1"/>
          </p:cNvPicPr>
          <p:nvPr/>
        </p:nvPicPr>
        <p:blipFill>
          <a:blip r:embed="rId2"/>
          <a:stretch>
            <a:fillRect/>
          </a:stretch>
        </p:blipFill>
        <p:spPr>
          <a:xfrm>
            <a:off x="0" y="0"/>
            <a:ext cx="8582891" cy="4827876"/>
          </a:xfrm>
          <a:prstGeom prst="rect">
            <a:avLst/>
          </a:prstGeom>
        </p:spPr>
      </p:pic>
    </p:spTree>
    <p:extLst>
      <p:ext uri="{BB962C8B-B14F-4D97-AF65-F5344CB8AC3E}">
        <p14:creationId xmlns:p14="http://schemas.microsoft.com/office/powerpoint/2010/main" val="1142647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B2093-6E60-3C44-A68D-828DA06AE7F7}"/>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3" name="Picture 2">
            <a:extLst>
              <a:ext uri="{FF2B5EF4-FFF2-40B4-BE49-F238E27FC236}">
                <a16:creationId xmlns:a16="http://schemas.microsoft.com/office/drawing/2014/main" id="{434B3F6A-19F8-E348-B76B-8E90BAD75D55}"/>
              </a:ext>
            </a:extLst>
          </p:cNvPr>
          <p:cNvPicPr>
            <a:picLocks noChangeAspect="1"/>
          </p:cNvPicPr>
          <p:nvPr/>
        </p:nvPicPr>
        <p:blipFill>
          <a:blip r:embed="rId2"/>
          <a:stretch>
            <a:fillRect/>
          </a:stretch>
        </p:blipFill>
        <p:spPr>
          <a:xfrm>
            <a:off x="0" y="0"/>
            <a:ext cx="8562109" cy="4816186"/>
          </a:xfrm>
          <a:prstGeom prst="rect">
            <a:avLst/>
          </a:prstGeom>
        </p:spPr>
      </p:pic>
    </p:spTree>
    <p:extLst>
      <p:ext uri="{BB962C8B-B14F-4D97-AF65-F5344CB8AC3E}">
        <p14:creationId xmlns:p14="http://schemas.microsoft.com/office/powerpoint/2010/main" val="431311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dirty="0"/>
          </a:p>
        </p:txBody>
      </p:sp>
      <p:sp>
        <p:nvSpPr>
          <p:cNvPr id="276" name="Google Shape;276;p35"/>
          <p:cNvSpPr txBox="1">
            <a:spLocks noGrp="1"/>
          </p:cNvSpPr>
          <p:nvPr>
            <p:ph type="body" idx="1"/>
          </p:nvPr>
        </p:nvSpPr>
        <p:spPr>
          <a:xfrm>
            <a:off x="457200" y="247650"/>
            <a:ext cx="8229600" cy="43815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None/>
            </a:pPr>
            <a:r>
              <a:rPr lang="en-US" sz="3600" dirty="0"/>
              <a:t>Front end (VA.gov) team</a:t>
            </a:r>
            <a:endParaRPr sz="3600" dirty="0"/>
          </a:p>
        </p:txBody>
      </p:sp>
    </p:spTree>
    <p:extLst>
      <p:ext uri="{BB962C8B-B14F-4D97-AF65-F5344CB8AC3E}">
        <p14:creationId xmlns:p14="http://schemas.microsoft.com/office/powerpoint/2010/main" val="221193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Agenda</a:t>
            </a:r>
            <a:endParaRPr dirty="0"/>
          </a:p>
        </p:txBody>
      </p:sp>
      <p:sp>
        <p:nvSpPr>
          <p:cNvPr id="276" name="Google Shape;276;p35"/>
          <p:cNvSpPr txBox="1">
            <a:spLocks noGrp="1"/>
          </p:cNvSpPr>
          <p:nvPr>
            <p:ph type="body" idx="1"/>
          </p:nvPr>
        </p:nvSpPr>
        <p:spPr>
          <a:xfrm>
            <a:off x="457200" y="1276351"/>
            <a:ext cx="7543800" cy="33528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dirty="0"/>
              <a:t>Review tracking against PI objectives</a:t>
            </a:r>
            <a:endParaRPr dirty="0"/>
          </a:p>
          <a:p>
            <a:pPr marL="457200" lvl="0" indent="-342900" algn="l" rtl="0">
              <a:spcBef>
                <a:spcPts val="0"/>
              </a:spcBef>
              <a:spcAft>
                <a:spcPts val="0"/>
              </a:spcAft>
              <a:buSzPts val="1800"/>
              <a:buChar char="•"/>
            </a:pPr>
            <a:r>
              <a:rPr lang="en-US" dirty="0"/>
              <a:t>Demo - PI #2 - Community care prototype + research</a:t>
            </a:r>
            <a:endParaRPr dirty="0"/>
          </a:p>
          <a:p>
            <a:pPr marL="457200" lvl="0" indent="-342900" algn="l" rtl="0">
              <a:spcBef>
                <a:spcPts val="0"/>
              </a:spcBef>
              <a:spcAft>
                <a:spcPts val="0"/>
              </a:spcAft>
              <a:buSzPts val="1800"/>
              <a:buChar char="•"/>
            </a:pPr>
            <a:r>
              <a:rPr lang="en-US" dirty="0"/>
              <a:t>Review  - PI #1 - Feedback/analytics for v2 of Facility Selection</a:t>
            </a:r>
            <a:endParaRPr dirty="0"/>
          </a:p>
          <a:p>
            <a:pPr marL="457200" lvl="0" indent="-342900" algn="l" rtl="0">
              <a:spcBef>
                <a:spcPts val="0"/>
              </a:spcBef>
              <a:spcAft>
                <a:spcPts val="0"/>
              </a:spcAft>
              <a:buSzPts val="1800"/>
              <a:buChar char="•"/>
            </a:pPr>
            <a:r>
              <a:rPr lang="en-US" dirty="0"/>
              <a:t>Review - Veteran learning/affinity mapping session</a:t>
            </a:r>
            <a:endParaRPr dirty="0"/>
          </a:p>
          <a:p>
            <a:pPr marL="457200" lvl="0" indent="-342900" algn="l" rtl="0">
              <a:spcBef>
                <a:spcPts val="0"/>
              </a:spcBef>
              <a:spcAft>
                <a:spcPts val="0"/>
              </a:spcAft>
              <a:buSzPts val="1800"/>
              <a:buChar char="•"/>
            </a:pPr>
            <a:r>
              <a:rPr lang="en-US" dirty="0"/>
              <a:t>Open items</a:t>
            </a:r>
            <a:endParaRPr dirty="0"/>
          </a:p>
          <a:p>
            <a:pPr marL="457200" lvl="0" indent="-342900" algn="l" rtl="0">
              <a:spcBef>
                <a:spcPts val="0"/>
              </a:spcBef>
              <a:spcAft>
                <a:spcPts val="0"/>
              </a:spcAft>
              <a:buSzPts val="1800"/>
              <a:buChar char="•"/>
            </a:pPr>
            <a:r>
              <a:rPr lang="en-US" dirty="0"/>
              <a:t>Roadmap / Backlog</a:t>
            </a:r>
            <a:endParaRPr dirty="0"/>
          </a:p>
        </p:txBody>
      </p:sp>
      <p:sp>
        <p:nvSpPr>
          <p:cNvPr id="277" name="Google Shape;277;p35"/>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252131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284" name="Google Shape;284;p36"/>
          <p:cNvSpPr txBox="1">
            <a:spLocks noGrp="1"/>
          </p:cNvSpPr>
          <p:nvPr>
            <p:ph type="title"/>
          </p:nvPr>
        </p:nvSpPr>
        <p:spPr>
          <a:xfrm>
            <a:off x="398875" y="-13875"/>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PI Objective Tracking</a:t>
            </a:r>
            <a:endParaRPr/>
          </a:p>
        </p:txBody>
      </p:sp>
      <p:graphicFrame>
        <p:nvGraphicFramePr>
          <p:cNvPr id="285" name="Google Shape;285;p36"/>
          <p:cNvGraphicFramePr/>
          <p:nvPr/>
        </p:nvGraphicFramePr>
        <p:xfrm>
          <a:off x="501025" y="626125"/>
          <a:ext cx="8331300" cy="4114620"/>
        </p:xfrm>
        <a:graphic>
          <a:graphicData uri="http://schemas.openxmlformats.org/drawingml/2006/table">
            <a:tbl>
              <a:tblPr>
                <a:noFill/>
              </a:tblPr>
              <a:tblGrid>
                <a:gridCol w="2895600">
                  <a:extLst>
                    <a:ext uri="{9D8B030D-6E8A-4147-A177-3AD203B41FA5}">
                      <a16:colId xmlns:a16="http://schemas.microsoft.com/office/drawing/2014/main" val="20000"/>
                    </a:ext>
                  </a:extLst>
                </a:gridCol>
                <a:gridCol w="788225">
                  <a:extLst>
                    <a:ext uri="{9D8B030D-6E8A-4147-A177-3AD203B41FA5}">
                      <a16:colId xmlns:a16="http://schemas.microsoft.com/office/drawing/2014/main" val="20001"/>
                    </a:ext>
                  </a:extLst>
                </a:gridCol>
                <a:gridCol w="4647475">
                  <a:extLst>
                    <a:ext uri="{9D8B030D-6E8A-4147-A177-3AD203B41FA5}">
                      <a16:colId xmlns:a16="http://schemas.microsoft.com/office/drawing/2014/main" val="20002"/>
                    </a:ext>
                  </a:extLst>
                </a:gridCol>
              </a:tblGrid>
              <a:tr h="443150">
                <a:tc>
                  <a:txBody>
                    <a:bodyPr/>
                    <a:lstStyle/>
                    <a:p>
                      <a:pPr marL="0" lvl="0" indent="0" algn="l" rtl="0">
                        <a:spcBef>
                          <a:spcPts val="0"/>
                        </a:spcBef>
                        <a:spcAft>
                          <a:spcPts val="0"/>
                        </a:spcAft>
                        <a:buNone/>
                      </a:pPr>
                      <a:r>
                        <a:rPr lang="en-US" sz="1100">
                          <a:solidFill>
                            <a:srgbClr val="FFFFFF"/>
                          </a:solidFill>
                          <a:latin typeface="Source Sans Pro Light"/>
                          <a:ea typeface="Source Sans Pro Light"/>
                          <a:cs typeface="Source Sans Pro Light"/>
                          <a:sym typeface="Source Sans Pro Light"/>
                        </a:rPr>
                        <a:t>#1</a:t>
                      </a:r>
                      <a:r>
                        <a:rPr lang="en-US" sz="1100">
                          <a:solidFill>
                            <a:srgbClr val="FFFFFF"/>
                          </a:solidFill>
                          <a:latin typeface="Source Sans Pro SemiBold"/>
                          <a:ea typeface="Source Sans Pro SemiBold"/>
                          <a:cs typeface="Source Sans Pro SemiBold"/>
                          <a:sym typeface="Source Sans Pro SemiBold"/>
                        </a:rPr>
                        <a:t> - Decrease the veteran drop-off rate on the VA facility selection page to improve appointment request completion rate.</a:t>
                      </a:r>
                      <a:endParaRPr sz="1100">
                        <a:solidFill>
                          <a:srgbClr val="FFFFFF"/>
                        </a:solidFill>
                        <a:latin typeface="Source Sans Pro SemiBold"/>
                        <a:ea typeface="Source Sans Pro SemiBold"/>
                        <a:cs typeface="Source Sans Pro SemiBold"/>
                        <a:sym typeface="Source Sans Pro SemiBold"/>
                      </a:endParaRPr>
                    </a:p>
                  </a:txBody>
                  <a:tcPr marL="91425" marR="91425" marT="91425" marB="91425">
                    <a:solidFill>
                      <a:srgbClr val="006DBB"/>
                    </a:solidFill>
                  </a:tcPr>
                </a:tc>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US" sz="1100">
                          <a:latin typeface="Source Sans Pro SemiBold"/>
                          <a:ea typeface="Source Sans Pro SemiBold"/>
                          <a:cs typeface="Source Sans Pro SemiBold"/>
                          <a:sym typeface="Source Sans Pro SemiBold"/>
                        </a:rPr>
                        <a:t>Released &amp; responding to new feedback about v2 Facility selection</a:t>
                      </a:r>
                      <a:endParaRPr sz="1100">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sz="1100">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sz="1100">
                          <a:latin typeface="Source Sans Pro SemiBold"/>
                          <a:ea typeface="Source Sans Pro SemiBold"/>
                          <a:cs typeface="Source Sans Pro SemiBold"/>
                          <a:sym typeface="Source Sans Pro SemiBold"/>
                        </a:rPr>
                        <a:t>Iterating to improve clarity on when/why VA Facility shows</a:t>
                      </a:r>
                      <a:endParaRPr sz="1100">
                        <a:latin typeface="Source Sans Pro SemiBold"/>
                        <a:ea typeface="Source Sans Pro SemiBold"/>
                        <a:cs typeface="Source Sans Pro SemiBold"/>
                        <a:sym typeface="Source Sans Pro SemiBold"/>
                      </a:endParaRPr>
                    </a:p>
                  </a:txBody>
                  <a:tcPr marL="91425" marR="91425" marT="91425" marB="91425"/>
                </a:tc>
                <a:extLst>
                  <a:ext uri="{0D108BD9-81ED-4DB2-BD59-A6C34878D82A}">
                    <a16:rowId xmlns:a16="http://schemas.microsoft.com/office/drawing/2014/main" val="10000"/>
                  </a:ext>
                </a:extLst>
              </a:tr>
              <a:tr h="435850">
                <a:tc>
                  <a:txBody>
                    <a:bodyPr/>
                    <a:lstStyle/>
                    <a:p>
                      <a:pPr marL="0" lvl="0" indent="0" algn="l" rtl="0">
                        <a:spcBef>
                          <a:spcPts val="0"/>
                        </a:spcBef>
                        <a:spcAft>
                          <a:spcPts val="0"/>
                        </a:spcAft>
                        <a:buNone/>
                      </a:pPr>
                      <a:r>
                        <a:rPr lang="en-US" sz="1100">
                          <a:solidFill>
                            <a:srgbClr val="FFFFFF"/>
                          </a:solidFill>
                          <a:latin typeface="Source Sans Pro Light"/>
                          <a:ea typeface="Source Sans Pro Light"/>
                          <a:cs typeface="Source Sans Pro Light"/>
                          <a:sym typeface="Source Sans Pro Light"/>
                        </a:rPr>
                        <a:t>#2 </a:t>
                      </a:r>
                      <a:r>
                        <a:rPr lang="en-US" sz="1100">
                          <a:solidFill>
                            <a:srgbClr val="FFFFFF"/>
                          </a:solidFill>
                          <a:latin typeface="Source Sans Pro SemiBold"/>
                          <a:ea typeface="Source Sans Pro SemiBold"/>
                          <a:cs typeface="Source Sans Pro SemiBold"/>
                          <a:sym typeface="Source Sans Pro SemiBold"/>
                        </a:rPr>
                        <a:t>- Improving the Community Care experience so veterans choose from a list of available providers rather than free text.</a:t>
                      </a:r>
                      <a:endParaRPr sz="1100">
                        <a:solidFill>
                          <a:srgbClr val="FFFFFF"/>
                        </a:solidFill>
                        <a:latin typeface="Source Sans Pro SemiBold"/>
                        <a:ea typeface="Source Sans Pro SemiBold"/>
                        <a:cs typeface="Source Sans Pro SemiBold"/>
                        <a:sym typeface="Source Sans Pro SemiBold"/>
                      </a:endParaRPr>
                    </a:p>
                  </a:txBody>
                  <a:tcPr marL="91425" marR="91425" marT="91425" marB="91425">
                    <a:solidFill>
                      <a:srgbClr val="006DBB"/>
                    </a:solidFill>
                  </a:tcPr>
                </a:tc>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US" sz="1100">
                          <a:latin typeface="Source Sans Pro SemiBold"/>
                          <a:ea typeface="Source Sans Pro SemiBold"/>
                          <a:cs typeface="Source Sans Pro SemiBold"/>
                          <a:sym typeface="Source Sans Pro SemiBold"/>
                        </a:rPr>
                        <a:t>2 Research efforts complete - </a:t>
                      </a:r>
                      <a:r>
                        <a:rPr lang="en-US" sz="1100">
                          <a:latin typeface="Source Sans Pro Light"/>
                          <a:ea typeface="Source Sans Pro Light"/>
                          <a:cs typeface="Source Sans Pro Light"/>
                          <a:sym typeface="Source Sans Pro Light"/>
                        </a:rPr>
                        <a:t>Synthesizing, will share insights &amp; report</a:t>
                      </a:r>
                      <a:endParaRPr sz="1100">
                        <a:latin typeface="Source Sans Pro Light"/>
                        <a:ea typeface="Source Sans Pro Light"/>
                        <a:cs typeface="Source Sans Pro Light"/>
                        <a:sym typeface="Source Sans Pro Light"/>
                      </a:endParaRPr>
                    </a:p>
                    <a:p>
                      <a:pPr marL="0" lvl="0" indent="0" algn="l" rtl="0">
                        <a:spcBef>
                          <a:spcPts val="0"/>
                        </a:spcBef>
                        <a:spcAft>
                          <a:spcPts val="0"/>
                        </a:spcAft>
                        <a:buNone/>
                      </a:pPr>
                      <a:endParaRPr sz="1100">
                        <a:latin typeface="Source Sans Pro"/>
                        <a:ea typeface="Source Sans Pro"/>
                        <a:cs typeface="Source Sans Pro"/>
                        <a:sym typeface="Source Sans Pro"/>
                      </a:endParaRPr>
                    </a:p>
                    <a:p>
                      <a:pPr marL="0" lvl="0" indent="0" algn="l" rtl="0">
                        <a:spcBef>
                          <a:spcPts val="0"/>
                        </a:spcBef>
                        <a:spcAft>
                          <a:spcPts val="0"/>
                        </a:spcAft>
                        <a:buNone/>
                      </a:pPr>
                      <a:r>
                        <a:rPr lang="en-US" sz="1100">
                          <a:latin typeface="Source Sans Pro SemiBold"/>
                          <a:ea typeface="Source Sans Pro SemiBold"/>
                          <a:cs typeface="Source Sans Pro SemiBold"/>
                          <a:sym typeface="Source Sans Pro SemiBold"/>
                        </a:rPr>
                        <a:t>MVP implementation in progress</a:t>
                      </a:r>
                      <a:endParaRPr sz="1100">
                        <a:latin typeface="Source Sans Pro SemiBold"/>
                        <a:ea typeface="Source Sans Pro SemiBold"/>
                        <a:cs typeface="Source Sans Pro SemiBold"/>
                        <a:sym typeface="Source Sans Pro SemiBold"/>
                      </a:endParaRPr>
                    </a:p>
                  </a:txBody>
                  <a:tcPr marL="91425" marR="91425" marT="91425" marB="91425"/>
                </a:tc>
                <a:extLst>
                  <a:ext uri="{0D108BD9-81ED-4DB2-BD59-A6C34878D82A}">
                    <a16:rowId xmlns:a16="http://schemas.microsoft.com/office/drawing/2014/main" val="10001"/>
                  </a:ext>
                </a:extLst>
              </a:tr>
              <a:tr h="413950">
                <a:tc>
                  <a:txBody>
                    <a:bodyPr/>
                    <a:lstStyle/>
                    <a:p>
                      <a:pPr marL="0" lvl="0" indent="0" algn="l" rtl="0">
                        <a:spcBef>
                          <a:spcPts val="0"/>
                        </a:spcBef>
                        <a:spcAft>
                          <a:spcPts val="0"/>
                        </a:spcAft>
                        <a:buNone/>
                      </a:pPr>
                      <a:r>
                        <a:rPr lang="en-US" sz="1100" dirty="0">
                          <a:solidFill>
                            <a:srgbClr val="FFFFFF"/>
                          </a:solidFill>
                          <a:latin typeface="Source Sans Pro Light"/>
                          <a:ea typeface="Source Sans Pro Light"/>
                          <a:cs typeface="Source Sans Pro Light"/>
                          <a:sym typeface="Source Sans Pro Light"/>
                        </a:rPr>
                        <a:t>#3</a:t>
                      </a:r>
                      <a:r>
                        <a:rPr lang="en-US" sz="1100" dirty="0">
                          <a:solidFill>
                            <a:srgbClr val="FFFFFF"/>
                          </a:solidFill>
                          <a:latin typeface="Source Sans Pro SemiBold"/>
                          <a:ea typeface="Source Sans Pro SemiBold"/>
                          <a:cs typeface="Source Sans Pro SemiBold"/>
                          <a:sym typeface="Source Sans Pro SemiBold"/>
                        </a:rPr>
                        <a:t> - Improve the usability of the VAOS/</a:t>
                      </a:r>
                      <a:r>
                        <a:rPr lang="en-US" sz="1100" dirty="0" err="1">
                          <a:solidFill>
                            <a:srgbClr val="FFFFFF"/>
                          </a:solidFill>
                          <a:latin typeface="Source Sans Pro SemiBold"/>
                          <a:ea typeface="Source Sans Pro SemiBold"/>
                          <a:cs typeface="Source Sans Pro SemiBold"/>
                          <a:sym typeface="Source Sans Pro SemiBold"/>
                        </a:rPr>
                        <a:t>VA.gov</a:t>
                      </a:r>
                      <a:r>
                        <a:rPr lang="en-US" sz="1100" dirty="0">
                          <a:solidFill>
                            <a:srgbClr val="FFFFFF"/>
                          </a:solidFill>
                          <a:latin typeface="Source Sans Pro SemiBold"/>
                          <a:ea typeface="Source Sans Pro SemiBold"/>
                          <a:cs typeface="Source Sans Pro SemiBold"/>
                          <a:sym typeface="Source Sans Pro SemiBold"/>
                        </a:rPr>
                        <a:t> home page to increase veteran satisfaction and adoption.</a:t>
                      </a:r>
                      <a:endParaRPr sz="1100" dirty="0">
                        <a:solidFill>
                          <a:srgbClr val="FFFFFF"/>
                        </a:solidFill>
                        <a:latin typeface="Source Sans Pro SemiBold"/>
                        <a:ea typeface="Source Sans Pro SemiBold"/>
                        <a:cs typeface="Source Sans Pro SemiBold"/>
                        <a:sym typeface="Source Sans Pro SemiBold"/>
                      </a:endParaRPr>
                    </a:p>
                  </a:txBody>
                  <a:tcPr marL="91425" marR="91425" marT="91425" marB="91425">
                    <a:solidFill>
                      <a:srgbClr val="006DBB"/>
                    </a:solidFill>
                  </a:tcPr>
                </a:tc>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US" sz="1100">
                          <a:latin typeface="Source Sans Pro SemiBold"/>
                          <a:ea typeface="Source Sans Pro SemiBold"/>
                          <a:cs typeface="Source Sans Pro SemiBold"/>
                          <a:sym typeface="Source Sans Pro SemiBold"/>
                        </a:rPr>
                        <a:t>Using research from recent testing as input to next steps for homepage iteration</a:t>
                      </a:r>
                      <a:endParaRPr sz="1100">
                        <a:latin typeface="Source Sans Pro Light"/>
                        <a:ea typeface="Source Sans Pro Light"/>
                        <a:cs typeface="Source Sans Pro Light"/>
                        <a:sym typeface="Source Sans Pro Light"/>
                      </a:endParaRPr>
                    </a:p>
                  </a:txBody>
                  <a:tcPr marL="91425" marR="91425" marT="91425" marB="91425" anchor="ctr"/>
                </a:tc>
                <a:extLst>
                  <a:ext uri="{0D108BD9-81ED-4DB2-BD59-A6C34878D82A}">
                    <a16:rowId xmlns:a16="http://schemas.microsoft.com/office/drawing/2014/main" val="10002"/>
                  </a:ext>
                </a:extLst>
              </a:tr>
              <a:tr h="399325">
                <a:tc>
                  <a:txBody>
                    <a:bodyPr/>
                    <a:lstStyle/>
                    <a:p>
                      <a:pPr marL="0" lvl="0" indent="0" algn="l" rtl="0">
                        <a:spcBef>
                          <a:spcPts val="0"/>
                        </a:spcBef>
                        <a:spcAft>
                          <a:spcPts val="0"/>
                        </a:spcAft>
                        <a:buNone/>
                      </a:pPr>
                      <a:r>
                        <a:rPr lang="en-US" sz="1100">
                          <a:solidFill>
                            <a:srgbClr val="FFFFFF"/>
                          </a:solidFill>
                          <a:latin typeface="Source Sans Pro Light"/>
                          <a:ea typeface="Source Sans Pro Light"/>
                          <a:cs typeface="Source Sans Pro Light"/>
                          <a:sym typeface="Source Sans Pro Light"/>
                        </a:rPr>
                        <a:t>#4</a:t>
                      </a:r>
                      <a:r>
                        <a:rPr lang="en-US" sz="1100">
                          <a:solidFill>
                            <a:srgbClr val="FFFFFF"/>
                          </a:solidFill>
                          <a:latin typeface="Source Sans Pro SemiBold"/>
                          <a:ea typeface="Source Sans Pro SemiBold"/>
                          <a:cs typeface="Source Sans Pro SemiBold"/>
                          <a:sym typeface="Source Sans Pro SemiBold"/>
                        </a:rPr>
                        <a:t> - Want to develop analytics to track feature use to track where they're having difficulty with the tool.</a:t>
                      </a:r>
                      <a:endParaRPr sz="1100">
                        <a:solidFill>
                          <a:srgbClr val="FFFFFF"/>
                        </a:solidFill>
                        <a:latin typeface="Source Sans Pro SemiBold"/>
                        <a:ea typeface="Source Sans Pro SemiBold"/>
                        <a:cs typeface="Source Sans Pro SemiBold"/>
                        <a:sym typeface="Source Sans Pro SemiBold"/>
                      </a:endParaRPr>
                    </a:p>
                  </a:txBody>
                  <a:tcPr marL="91425" marR="91425" marT="91425" marB="91425">
                    <a:solidFill>
                      <a:srgbClr val="006DBB"/>
                    </a:solidFill>
                  </a:tcPr>
                </a:tc>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US" sz="1100">
                          <a:latin typeface="Source Sans Pro SemiBold"/>
                          <a:ea typeface="Source Sans Pro SemiBold"/>
                          <a:cs typeface="Source Sans Pro SemiBold"/>
                          <a:sym typeface="Source Sans Pro SemiBold"/>
                        </a:rPr>
                        <a:t>Outreach to collect + establish metrics &amp; KPI tracking across groups</a:t>
                      </a:r>
                      <a:endParaRPr sz="1100">
                        <a:latin typeface="Source Sans Pro SemiBold"/>
                        <a:ea typeface="Source Sans Pro SemiBold"/>
                        <a:cs typeface="Source Sans Pro SemiBold"/>
                        <a:sym typeface="Source Sans Pro SemiBold"/>
                      </a:endParaRPr>
                    </a:p>
                  </a:txBody>
                  <a:tcPr marL="91425" marR="91425" marT="91425" marB="91425" anchor="ctr"/>
                </a:tc>
                <a:extLst>
                  <a:ext uri="{0D108BD9-81ED-4DB2-BD59-A6C34878D82A}">
                    <a16:rowId xmlns:a16="http://schemas.microsoft.com/office/drawing/2014/main" val="10003"/>
                  </a:ext>
                </a:extLst>
              </a:tr>
              <a:tr h="371375">
                <a:tc>
                  <a:txBody>
                    <a:bodyPr/>
                    <a:lstStyle/>
                    <a:p>
                      <a:pPr marL="0" lvl="0" indent="0" algn="l" rtl="0">
                        <a:spcBef>
                          <a:spcPts val="0"/>
                        </a:spcBef>
                        <a:spcAft>
                          <a:spcPts val="0"/>
                        </a:spcAft>
                        <a:buNone/>
                      </a:pPr>
                      <a:r>
                        <a:rPr lang="en-US" sz="1100">
                          <a:solidFill>
                            <a:srgbClr val="FFFFFF"/>
                          </a:solidFill>
                          <a:latin typeface="Source Sans Pro Light"/>
                          <a:ea typeface="Source Sans Pro Light"/>
                          <a:cs typeface="Source Sans Pro Light"/>
                          <a:sym typeface="Source Sans Pro Light"/>
                        </a:rPr>
                        <a:t>#5</a:t>
                      </a:r>
                      <a:r>
                        <a:rPr lang="en-US" sz="1100">
                          <a:solidFill>
                            <a:srgbClr val="FFFFFF"/>
                          </a:solidFill>
                          <a:latin typeface="Source Sans Pro SemiBold"/>
                          <a:ea typeface="Source Sans Pro SemiBold"/>
                          <a:cs typeface="Source Sans Pro SemiBold"/>
                          <a:sym typeface="Source Sans Pro SemiBold"/>
                        </a:rPr>
                        <a:t> - Establish HSRM integration so that we can send community care requests directly to HSRM (no Front End)</a:t>
                      </a:r>
                      <a:endParaRPr sz="1100">
                        <a:solidFill>
                          <a:srgbClr val="FFFFFF"/>
                        </a:solidFill>
                        <a:latin typeface="Source Sans Pro SemiBold"/>
                        <a:ea typeface="Source Sans Pro SemiBold"/>
                        <a:cs typeface="Source Sans Pro SemiBold"/>
                        <a:sym typeface="Source Sans Pro SemiBold"/>
                      </a:endParaRPr>
                    </a:p>
                  </a:txBody>
                  <a:tcPr marL="91425" marR="91425" marT="91425" marB="91425">
                    <a:solidFill>
                      <a:srgbClr val="006DBB"/>
                    </a:solidFill>
                  </a:tcPr>
                </a:tc>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US" sz="1100" i="1">
                          <a:latin typeface="Source Sans Pro"/>
                          <a:ea typeface="Source Sans Pro"/>
                          <a:cs typeface="Source Sans Pro"/>
                          <a:sym typeface="Source Sans Pro"/>
                        </a:rPr>
                        <a:t>Mike R. to offer latest in BE updates</a:t>
                      </a:r>
                      <a:endParaRPr sz="1100" i="1">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4"/>
                  </a:ext>
                </a:extLst>
              </a:tr>
              <a:tr h="362800">
                <a:tc>
                  <a:txBody>
                    <a:bodyPr/>
                    <a:lstStyle/>
                    <a:p>
                      <a:pPr marL="0" lvl="0" indent="0" algn="l" rtl="0">
                        <a:spcBef>
                          <a:spcPts val="0"/>
                        </a:spcBef>
                        <a:spcAft>
                          <a:spcPts val="0"/>
                        </a:spcAft>
                        <a:buNone/>
                      </a:pPr>
                      <a:r>
                        <a:rPr lang="en-US" sz="1100">
                          <a:solidFill>
                            <a:srgbClr val="FFFFFF"/>
                          </a:solidFill>
                          <a:latin typeface="Source Sans Pro Light"/>
                          <a:ea typeface="Source Sans Pro Light"/>
                          <a:cs typeface="Source Sans Pro Light"/>
                          <a:sym typeface="Source Sans Pro Light"/>
                        </a:rPr>
                        <a:t>#6</a:t>
                      </a:r>
                      <a:r>
                        <a:rPr lang="en-US" sz="1100">
                          <a:solidFill>
                            <a:srgbClr val="FFFFFF"/>
                          </a:solidFill>
                          <a:latin typeface="Source Sans Pro SemiBold"/>
                          <a:ea typeface="Source Sans Pro SemiBold"/>
                          <a:cs typeface="Source Sans Pro SemiBold"/>
                          <a:sym typeface="Source Sans Pro SemiBold"/>
                        </a:rPr>
                        <a:t> - Improve reliability and stability for VAOS to handle video visits and VistA appointments.</a:t>
                      </a:r>
                      <a:endParaRPr sz="1100">
                        <a:solidFill>
                          <a:srgbClr val="FFFFFF"/>
                        </a:solidFill>
                        <a:latin typeface="Source Sans Pro SemiBold"/>
                        <a:ea typeface="Source Sans Pro SemiBold"/>
                        <a:cs typeface="Source Sans Pro SemiBold"/>
                        <a:sym typeface="Source Sans Pro SemiBold"/>
                      </a:endParaRPr>
                    </a:p>
                  </a:txBody>
                  <a:tcPr marL="91425" marR="91425" marT="91425" marB="91425">
                    <a:solidFill>
                      <a:srgbClr val="006DBB"/>
                    </a:solidFill>
                  </a:tcPr>
                </a:tc>
                <a:tc>
                  <a:txBody>
                    <a:bodyPr/>
                    <a:lstStyle/>
                    <a:p>
                      <a:pPr marL="0" lvl="0" indent="0" algn="l" rtl="0">
                        <a:spcBef>
                          <a:spcPts val="0"/>
                        </a:spcBef>
                        <a:spcAft>
                          <a:spcPts val="0"/>
                        </a:spcAft>
                        <a:buNone/>
                      </a:pPr>
                      <a:endParaRPr/>
                    </a:p>
                  </a:txBody>
                  <a:tcPr marL="91425" marR="91425" marT="91425" marB="91425">
                    <a:solidFill>
                      <a:srgbClr val="EFEFEF"/>
                    </a:solidFill>
                  </a:tcPr>
                </a:tc>
                <a:tc>
                  <a:txBody>
                    <a:bodyPr/>
                    <a:lstStyle/>
                    <a:p>
                      <a:pPr marL="0" lvl="0" indent="0" algn="l" rtl="0">
                        <a:spcBef>
                          <a:spcPts val="0"/>
                        </a:spcBef>
                        <a:spcAft>
                          <a:spcPts val="0"/>
                        </a:spcAft>
                        <a:buNone/>
                      </a:pPr>
                      <a:r>
                        <a:rPr lang="en-US" sz="1100" i="1" dirty="0">
                          <a:latin typeface="Source Sans Pro"/>
                          <a:ea typeface="Source Sans Pro"/>
                          <a:cs typeface="Source Sans Pro"/>
                          <a:sym typeface="Source Sans Pro"/>
                        </a:rPr>
                        <a:t>Mike R. to offer latest in BE updates</a:t>
                      </a:r>
                      <a:endParaRPr sz="1100" i="1" dirty="0">
                        <a:latin typeface="Source Sans Pro"/>
                        <a:ea typeface="Source Sans Pro"/>
                        <a:cs typeface="Source Sans Pro"/>
                        <a:sym typeface="Source Sans Pro"/>
                      </a:endParaRPr>
                    </a:p>
                    <a:p>
                      <a:pPr marL="0" lvl="0" indent="0" algn="l" rtl="0">
                        <a:spcBef>
                          <a:spcPts val="0"/>
                        </a:spcBef>
                        <a:spcAft>
                          <a:spcPts val="0"/>
                        </a:spcAft>
                        <a:buNone/>
                      </a:pPr>
                      <a:r>
                        <a:rPr lang="en-US" sz="1100" dirty="0">
                          <a:latin typeface="Source Sans Pro"/>
                          <a:ea typeface="Source Sans Pro"/>
                          <a:cs typeface="Source Sans Pro"/>
                          <a:sym typeface="Source Sans Pro"/>
                        </a:rPr>
                        <a:t>FE tracking work as part of future use/integration</a:t>
                      </a:r>
                      <a:endParaRPr sz="1100" dirty="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5"/>
                  </a:ext>
                </a:extLst>
              </a:tr>
            </a:tbl>
          </a:graphicData>
        </a:graphic>
      </p:graphicFrame>
      <p:sp>
        <p:nvSpPr>
          <p:cNvPr id="286" name="Google Shape;286;p36"/>
          <p:cNvSpPr/>
          <p:nvPr/>
        </p:nvSpPr>
        <p:spPr>
          <a:xfrm>
            <a:off x="3638450" y="814975"/>
            <a:ext cx="328800" cy="328800"/>
          </a:xfrm>
          <a:prstGeom prst="ellipse">
            <a:avLst/>
          </a:prstGeom>
          <a:solidFill>
            <a:srgbClr val="228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6434550" y="191625"/>
            <a:ext cx="218700" cy="218700"/>
          </a:xfrm>
          <a:prstGeom prst="ellipse">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7509713" y="191621"/>
            <a:ext cx="218700" cy="218700"/>
          </a:xfrm>
          <a:prstGeom prst="ellipse">
            <a:avLst/>
          </a:prstGeom>
          <a:solidFill>
            <a:srgbClr val="2E8B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3638450" y="2904250"/>
            <a:ext cx="328800" cy="328800"/>
          </a:xfrm>
          <a:prstGeom prst="ellipse">
            <a:avLst/>
          </a:prstGeom>
          <a:solidFill>
            <a:srgbClr val="2E8B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txBox="1"/>
          <p:nvPr/>
        </p:nvSpPr>
        <p:spPr>
          <a:xfrm>
            <a:off x="6614400" y="191625"/>
            <a:ext cx="839100" cy="2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Source Sans Pro"/>
                <a:ea typeface="Source Sans Pro"/>
                <a:cs typeface="Source Sans Pro"/>
                <a:sym typeface="Source Sans Pro"/>
              </a:rPr>
              <a:t>In progress</a:t>
            </a:r>
            <a:endParaRPr sz="900">
              <a:latin typeface="Source Sans Pro"/>
              <a:ea typeface="Source Sans Pro"/>
              <a:cs typeface="Source Sans Pro"/>
              <a:sym typeface="Source Sans Pro"/>
            </a:endParaRPr>
          </a:p>
        </p:txBody>
      </p:sp>
      <p:sp>
        <p:nvSpPr>
          <p:cNvPr id="291" name="Google Shape;291;p36"/>
          <p:cNvSpPr txBox="1"/>
          <p:nvPr/>
        </p:nvSpPr>
        <p:spPr>
          <a:xfrm>
            <a:off x="7694625" y="191625"/>
            <a:ext cx="1175100" cy="2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Source Sans Pro"/>
                <a:ea typeface="Source Sans Pro"/>
                <a:cs typeface="Source Sans Pro"/>
                <a:sym typeface="Source Sans Pro"/>
              </a:rPr>
              <a:t>Discovery / Up Next</a:t>
            </a:r>
            <a:endParaRPr sz="900">
              <a:latin typeface="Source Sans Pro"/>
              <a:ea typeface="Source Sans Pro"/>
              <a:cs typeface="Source Sans Pro"/>
              <a:sym typeface="Source Sans Pro"/>
            </a:endParaRPr>
          </a:p>
        </p:txBody>
      </p:sp>
      <p:sp>
        <p:nvSpPr>
          <p:cNvPr id="292" name="Google Shape;292;p36"/>
          <p:cNvSpPr/>
          <p:nvPr/>
        </p:nvSpPr>
        <p:spPr>
          <a:xfrm>
            <a:off x="5255875" y="191625"/>
            <a:ext cx="218700" cy="218700"/>
          </a:xfrm>
          <a:prstGeom prst="ellipse">
            <a:avLst/>
          </a:prstGeom>
          <a:solidFill>
            <a:srgbClr val="228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6"/>
          <p:cNvSpPr txBox="1"/>
          <p:nvPr/>
        </p:nvSpPr>
        <p:spPr>
          <a:xfrm>
            <a:off x="5496913" y="191625"/>
            <a:ext cx="839100" cy="2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Source Sans Pro"/>
                <a:ea typeface="Source Sans Pro"/>
                <a:cs typeface="Source Sans Pro"/>
                <a:sym typeface="Source Sans Pro"/>
              </a:rPr>
              <a:t>Released / Tracking Feedback</a:t>
            </a:r>
            <a:endParaRPr sz="900">
              <a:latin typeface="Source Sans Pro"/>
              <a:ea typeface="Source Sans Pro"/>
              <a:cs typeface="Source Sans Pro"/>
              <a:sym typeface="Source Sans Pro"/>
            </a:endParaRPr>
          </a:p>
        </p:txBody>
      </p:sp>
      <p:sp>
        <p:nvSpPr>
          <p:cNvPr id="294" name="Google Shape;294;p36"/>
          <p:cNvSpPr/>
          <p:nvPr/>
        </p:nvSpPr>
        <p:spPr>
          <a:xfrm>
            <a:off x="3638450" y="3617313"/>
            <a:ext cx="328800" cy="328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3638450" y="4330388"/>
            <a:ext cx="328800" cy="328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3638450" y="2210188"/>
            <a:ext cx="328800" cy="328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3638450" y="1512575"/>
            <a:ext cx="328800" cy="328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654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457201" y="134426"/>
            <a:ext cx="49944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a:t>Prototype + Research</a:t>
            </a:r>
            <a:endParaRPr dirty="0"/>
          </a:p>
          <a:p>
            <a:pPr marL="0" lvl="0" indent="0" algn="ctr" rtl="0">
              <a:spcBef>
                <a:spcPts val="0"/>
              </a:spcBef>
              <a:spcAft>
                <a:spcPts val="0"/>
              </a:spcAft>
              <a:buNone/>
            </a:pPr>
            <a:r>
              <a:rPr lang="en-US" sz="2400" dirty="0"/>
              <a:t>Community care provider selection</a:t>
            </a:r>
            <a:endParaRPr sz="2400" dirty="0"/>
          </a:p>
        </p:txBody>
      </p:sp>
      <p:sp>
        <p:nvSpPr>
          <p:cNvPr id="304" name="Google Shape;304;p37"/>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05" name="Google Shape;305;p37"/>
          <p:cNvSpPr txBox="1">
            <a:spLocks noGrp="1"/>
          </p:cNvSpPr>
          <p:nvPr>
            <p:ph type="title"/>
          </p:nvPr>
        </p:nvSpPr>
        <p:spPr>
          <a:xfrm>
            <a:off x="6758150" y="21181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rPr>
              <a:t>DEMO</a:t>
            </a:r>
            <a:endParaRPr sz="2000">
              <a:solidFill>
                <a:srgbClr val="FFFFFF"/>
              </a:solidFill>
            </a:endParaRPr>
          </a:p>
        </p:txBody>
      </p:sp>
      <p:sp>
        <p:nvSpPr>
          <p:cNvPr id="306" name="Google Shape;306;p37"/>
          <p:cNvSpPr/>
          <p:nvPr/>
        </p:nvSpPr>
        <p:spPr>
          <a:xfrm>
            <a:off x="678600" y="3640200"/>
            <a:ext cx="4551600" cy="6063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Source Sans Pro"/>
                <a:ea typeface="Source Sans Pro"/>
                <a:cs typeface="Source Sans Pro"/>
                <a:sym typeface="Source Sans Pro"/>
              </a:rPr>
              <a:t>Prototype test with 8 Veterans. </a:t>
            </a:r>
            <a:endParaRPr/>
          </a:p>
        </p:txBody>
      </p:sp>
      <p:sp>
        <p:nvSpPr>
          <p:cNvPr id="307" name="Google Shape;307;p37"/>
          <p:cNvSpPr txBox="1"/>
          <p:nvPr/>
        </p:nvSpPr>
        <p:spPr>
          <a:xfrm>
            <a:off x="686775" y="1088600"/>
            <a:ext cx="4551600" cy="32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Source Sans Pro"/>
                <a:ea typeface="Source Sans Pro"/>
                <a:cs typeface="Source Sans Pro"/>
                <a:sym typeface="Source Sans Pro"/>
              </a:rPr>
              <a:t>Goal</a:t>
            </a:r>
            <a:endParaRPr b="1" dirty="0">
              <a:latin typeface="Source Sans Pro"/>
              <a:ea typeface="Source Sans Pro"/>
              <a:cs typeface="Source Sans Pro"/>
              <a:sym typeface="Source Sans Pro"/>
            </a:endParaRPr>
          </a:p>
          <a:p>
            <a:pPr marL="0" lvl="0" indent="0" algn="l" rtl="0">
              <a:spcBef>
                <a:spcPts val="0"/>
              </a:spcBef>
              <a:spcAft>
                <a:spcPts val="0"/>
              </a:spcAft>
              <a:buNone/>
            </a:pPr>
            <a:r>
              <a:rPr lang="en-US" dirty="0">
                <a:latin typeface="Source Sans Pro"/>
                <a:ea typeface="Source Sans Pro"/>
                <a:cs typeface="Source Sans Pro"/>
                <a:sym typeface="Source Sans Pro"/>
              </a:rPr>
              <a:t>Understand what will help a Veteran find a community care provider.</a:t>
            </a:r>
            <a:endParaRPr dirty="0">
              <a:latin typeface="Source Sans Pro"/>
              <a:ea typeface="Source Sans Pro"/>
              <a:cs typeface="Source Sans Pro"/>
              <a:sym typeface="Source Sans Pro"/>
            </a:endParaRPr>
          </a:p>
          <a:p>
            <a:pPr marL="0" lvl="0" indent="0" algn="l" rtl="0">
              <a:spcBef>
                <a:spcPts val="0"/>
              </a:spcBef>
              <a:spcAft>
                <a:spcPts val="0"/>
              </a:spcAft>
              <a:buNone/>
            </a:pPr>
            <a:endParaRPr dirty="0">
              <a:latin typeface="Source Sans Pro"/>
              <a:ea typeface="Source Sans Pro"/>
              <a:cs typeface="Source Sans Pro"/>
              <a:sym typeface="Source Sans Pro"/>
            </a:endParaRPr>
          </a:p>
          <a:p>
            <a:pPr marL="0" lvl="0" indent="0" algn="l" rtl="0">
              <a:spcBef>
                <a:spcPts val="0"/>
              </a:spcBef>
              <a:spcAft>
                <a:spcPts val="0"/>
              </a:spcAft>
              <a:buNone/>
            </a:pPr>
            <a:r>
              <a:rPr lang="en-US" b="1" dirty="0">
                <a:latin typeface="Source Sans Pro"/>
                <a:ea typeface="Source Sans Pro"/>
                <a:cs typeface="Source Sans Pro"/>
                <a:sym typeface="Source Sans Pro"/>
              </a:rPr>
              <a:t>Method</a:t>
            </a:r>
            <a:endParaRPr b="1" dirty="0">
              <a:latin typeface="Source Sans Pro"/>
              <a:ea typeface="Source Sans Pro"/>
              <a:cs typeface="Source Sans Pro"/>
              <a:sym typeface="Source Sans Pro"/>
            </a:endParaRPr>
          </a:p>
          <a:p>
            <a:pPr marL="0" lvl="0" indent="0" algn="l" rtl="0">
              <a:spcBef>
                <a:spcPts val="0"/>
              </a:spcBef>
              <a:spcAft>
                <a:spcPts val="0"/>
              </a:spcAft>
              <a:buNone/>
            </a:pPr>
            <a:r>
              <a:rPr lang="en-US" dirty="0">
                <a:latin typeface="Source Sans Pro"/>
                <a:ea typeface="Source Sans Pro"/>
                <a:cs typeface="Source Sans Pro"/>
                <a:sym typeface="Source Sans Pro"/>
              </a:rPr>
              <a:t>Interview veterans and test a concept for selecting a community care provider.</a:t>
            </a:r>
            <a:endParaRPr dirty="0">
              <a:latin typeface="Source Sans Pro"/>
              <a:ea typeface="Source Sans Pro"/>
              <a:cs typeface="Source Sans Pro"/>
              <a:sym typeface="Source Sans Pro"/>
            </a:endParaRPr>
          </a:p>
          <a:p>
            <a:pPr marL="0" lvl="0" indent="0" algn="l" rtl="0">
              <a:spcBef>
                <a:spcPts val="0"/>
              </a:spcBef>
              <a:spcAft>
                <a:spcPts val="0"/>
              </a:spcAft>
              <a:buNone/>
            </a:pPr>
            <a:endParaRPr dirty="0">
              <a:latin typeface="Source Sans Pro"/>
              <a:ea typeface="Source Sans Pro"/>
              <a:cs typeface="Source Sans Pro"/>
              <a:sym typeface="Source Sans Pro"/>
            </a:endParaRPr>
          </a:p>
          <a:p>
            <a:pPr marL="0" lvl="0" indent="0" algn="l" rtl="0">
              <a:spcBef>
                <a:spcPts val="0"/>
              </a:spcBef>
              <a:spcAft>
                <a:spcPts val="0"/>
              </a:spcAft>
              <a:buNone/>
            </a:pPr>
            <a:r>
              <a:rPr lang="en-US" dirty="0">
                <a:latin typeface="Source Sans Pro"/>
                <a:ea typeface="Source Sans Pro"/>
                <a:cs typeface="Source Sans Pro"/>
                <a:sym typeface="Source Sans Pro"/>
              </a:rPr>
              <a:t>We also tested potential improvements to the appointments list in anticipation of future discovery work.</a:t>
            </a:r>
            <a:endParaRPr dirty="0">
              <a:latin typeface="Source Sans Pro"/>
              <a:ea typeface="Source Sans Pro"/>
              <a:cs typeface="Source Sans Pro"/>
              <a:sym typeface="Source Sans Pro"/>
            </a:endParaRPr>
          </a:p>
        </p:txBody>
      </p:sp>
      <p:sp>
        <p:nvSpPr>
          <p:cNvPr id="308" name="Google Shape;308;p37"/>
          <p:cNvSpPr txBox="1"/>
          <p:nvPr/>
        </p:nvSpPr>
        <p:spPr>
          <a:xfrm>
            <a:off x="200400" y="4722100"/>
            <a:ext cx="30000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Source Sans Pro"/>
                <a:ea typeface="Source Sans Pro"/>
                <a:cs typeface="Source Sans Pro"/>
                <a:sym typeface="Source Sans Pro"/>
              </a:rPr>
              <a:t>PI #2</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48282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t>Provider selection research</a:t>
            </a:r>
            <a:endParaRPr sz="2400"/>
          </a:p>
        </p:txBody>
      </p:sp>
      <p:sp>
        <p:nvSpPr>
          <p:cNvPr id="315" name="Google Shape;315;p38"/>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2"/>
                </a:solidFill>
              </a:rPr>
              <a:t>19</a:t>
            </a:fld>
            <a:endParaRPr>
              <a:solidFill>
                <a:schemeClr val="lt2"/>
              </a:solidFill>
            </a:endParaRPr>
          </a:p>
        </p:txBody>
      </p:sp>
      <p:sp>
        <p:nvSpPr>
          <p:cNvPr id="316" name="Google Shape;316;p38"/>
          <p:cNvSpPr txBox="1">
            <a:spLocks noGrp="1"/>
          </p:cNvSpPr>
          <p:nvPr>
            <p:ph type="title"/>
          </p:nvPr>
        </p:nvSpPr>
        <p:spPr>
          <a:xfrm>
            <a:off x="6758150" y="21181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rPr>
              <a:t>DEMO</a:t>
            </a:r>
            <a:endParaRPr sz="2000">
              <a:solidFill>
                <a:srgbClr val="FFFFFF"/>
              </a:solidFill>
            </a:endParaRPr>
          </a:p>
        </p:txBody>
      </p:sp>
      <p:sp>
        <p:nvSpPr>
          <p:cNvPr id="317" name="Google Shape;317;p38"/>
          <p:cNvSpPr txBox="1">
            <a:spLocks noGrp="1"/>
          </p:cNvSpPr>
          <p:nvPr>
            <p:ph type="body" idx="1"/>
          </p:nvPr>
        </p:nvSpPr>
        <p:spPr>
          <a:xfrm>
            <a:off x="457200" y="1856790"/>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Personalization, availability, and location were most important in selecting a provider</a:t>
            </a:r>
            <a:endParaRPr/>
          </a:p>
        </p:txBody>
      </p:sp>
      <p:sp>
        <p:nvSpPr>
          <p:cNvPr id="318" name="Google Shape;318;p38"/>
          <p:cNvSpPr txBox="1">
            <a:spLocks noGrp="1"/>
          </p:cNvSpPr>
          <p:nvPr>
            <p:ph type="body" idx="2"/>
          </p:nvPr>
        </p:nvSpPr>
        <p:spPr>
          <a:xfrm>
            <a:off x="4572000" y="1856790"/>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Veterans want to easily schedule appointments with providers they’ve seen in the past</a:t>
            </a:r>
            <a:endParaRPr/>
          </a:p>
        </p:txBody>
      </p:sp>
      <p:sp>
        <p:nvSpPr>
          <p:cNvPr id="319" name="Google Shape;319;p38"/>
          <p:cNvSpPr txBox="1">
            <a:spLocks noGrp="1"/>
          </p:cNvSpPr>
          <p:nvPr>
            <p:ph type="body" idx="3"/>
          </p:nvPr>
        </p:nvSpPr>
        <p:spPr>
          <a:xfrm>
            <a:off x="457200" y="1276351"/>
            <a:ext cx="7543800" cy="4482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Some takeaways from running a prototype test with 8 Veterans</a:t>
            </a:r>
            <a:endParaRPr/>
          </a:p>
        </p:txBody>
      </p:sp>
      <p:sp>
        <p:nvSpPr>
          <p:cNvPr id="320" name="Google Shape;320;p38"/>
          <p:cNvSpPr txBox="1">
            <a:spLocks noGrp="1"/>
          </p:cNvSpPr>
          <p:nvPr>
            <p:ph type="body" idx="4"/>
          </p:nvPr>
        </p:nvSpPr>
        <p:spPr>
          <a:xfrm>
            <a:off x="457200" y="3245214"/>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The main value of selecting multiple providers; getting an appointment faster</a:t>
            </a:r>
            <a:endParaRPr/>
          </a:p>
        </p:txBody>
      </p:sp>
      <p:sp>
        <p:nvSpPr>
          <p:cNvPr id="321" name="Google Shape;321;p38"/>
          <p:cNvSpPr txBox="1">
            <a:spLocks noGrp="1"/>
          </p:cNvSpPr>
          <p:nvPr>
            <p:ph type="body" idx="5"/>
          </p:nvPr>
        </p:nvSpPr>
        <p:spPr>
          <a:xfrm>
            <a:off x="4572000" y="3245214"/>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Type of care was most important after date and location for identifying appointments</a:t>
            </a:r>
            <a:endParaRPr/>
          </a:p>
        </p:txBody>
      </p:sp>
      <p:sp>
        <p:nvSpPr>
          <p:cNvPr id="322" name="Google Shape;322;p38"/>
          <p:cNvSpPr txBox="1">
            <a:spLocks noGrp="1"/>
          </p:cNvSpPr>
          <p:nvPr>
            <p:ph type="body" idx="6"/>
          </p:nvPr>
        </p:nvSpPr>
        <p:spPr>
          <a:xfrm>
            <a:off x="457200" y="24765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Preliminary findings</a:t>
            </a:r>
            <a:endParaRPr/>
          </a:p>
        </p:txBody>
      </p:sp>
      <p:sp>
        <p:nvSpPr>
          <p:cNvPr id="323" name="Google Shape;323;p38"/>
          <p:cNvSpPr txBox="1"/>
          <p:nvPr/>
        </p:nvSpPr>
        <p:spPr>
          <a:xfrm>
            <a:off x="200400" y="4722100"/>
            <a:ext cx="30000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Source Sans Pro"/>
                <a:ea typeface="Source Sans Pro"/>
                <a:cs typeface="Source Sans Pro"/>
                <a:sym typeface="Source Sans Pro"/>
              </a:rPr>
              <a:t>PI #2</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73836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3EE15C-711E-AE40-9CDF-E546061F15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3" name="Text Placeholder 2">
            <a:extLst>
              <a:ext uri="{FF2B5EF4-FFF2-40B4-BE49-F238E27FC236}">
                <a16:creationId xmlns:a16="http://schemas.microsoft.com/office/drawing/2014/main" id="{BC7D9612-FFDC-544F-9459-2017CC6D96A7}"/>
              </a:ext>
            </a:extLst>
          </p:cNvPr>
          <p:cNvSpPr>
            <a:spLocks noGrp="1"/>
          </p:cNvSpPr>
          <p:nvPr>
            <p:ph type="body" idx="1"/>
          </p:nvPr>
        </p:nvSpPr>
        <p:spPr/>
        <p:txBody>
          <a:bodyPr/>
          <a:lstStyle/>
          <a:p>
            <a:r>
              <a:rPr lang="en-US" dirty="0">
                <a:solidFill>
                  <a:schemeClr val="bg1"/>
                </a:solidFill>
              </a:rPr>
              <a:t>Agenda:</a:t>
            </a:r>
          </a:p>
          <a:p>
            <a:pPr marL="742950" indent="-514350">
              <a:buAutoNum type="arabicPeriod"/>
            </a:pPr>
            <a:r>
              <a:rPr lang="en-US" dirty="0">
                <a:solidFill>
                  <a:schemeClr val="bg1"/>
                </a:solidFill>
              </a:rPr>
              <a:t>Meeting purpose</a:t>
            </a:r>
          </a:p>
          <a:p>
            <a:pPr marL="742950" indent="-514350">
              <a:buAutoNum type="arabicPeriod"/>
            </a:pPr>
            <a:r>
              <a:rPr lang="en-US" dirty="0">
                <a:solidFill>
                  <a:schemeClr val="bg1"/>
                </a:solidFill>
              </a:rPr>
              <a:t>Backend updates </a:t>
            </a:r>
          </a:p>
          <a:p>
            <a:pPr marL="742950" indent="-514350">
              <a:buAutoNum type="arabicPeriod"/>
            </a:pPr>
            <a:r>
              <a:rPr lang="en-US" dirty="0">
                <a:solidFill>
                  <a:schemeClr val="bg1"/>
                </a:solidFill>
              </a:rPr>
              <a:t>Front end updates </a:t>
            </a:r>
          </a:p>
          <a:p>
            <a:pPr marL="742950" indent="-514350">
              <a:buAutoNum type="arabicPeriod"/>
            </a:pPr>
            <a:r>
              <a:rPr lang="en-US" dirty="0">
                <a:solidFill>
                  <a:schemeClr val="bg1"/>
                </a:solidFill>
              </a:rPr>
              <a:t>Stakeholder questions and discussion</a:t>
            </a:r>
          </a:p>
          <a:p>
            <a:pPr marL="742950" indent="-514350">
              <a:buAutoNum type="arabicPeriod"/>
            </a:pPr>
            <a:endParaRPr lang="en-US" dirty="0">
              <a:solidFill>
                <a:schemeClr val="bg1"/>
              </a:solidFill>
            </a:endParaRPr>
          </a:p>
        </p:txBody>
      </p:sp>
    </p:spTree>
    <p:extLst>
      <p:ext uri="{BB962C8B-B14F-4D97-AF65-F5344CB8AC3E}">
        <p14:creationId xmlns:p14="http://schemas.microsoft.com/office/powerpoint/2010/main" val="2011012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t>Community care scheduler research</a:t>
            </a:r>
            <a:endParaRPr sz="2400"/>
          </a:p>
        </p:txBody>
      </p:sp>
      <p:sp>
        <p:nvSpPr>
          <p:cNvPr id="330" name="Google Shape;330;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2"/>
                </a:solidFill>
              </a:rPr>
              <a:t>20</a:t>
            </a:fld>
            <a:endParaRPr>
              <a:solidFill>
                <a:schemeClr val="lt2"/>
              </a:solidFill>
            </a:endParaRPr>
          </a:p>
        </p:txBody>
      </p:sp>
      <p:sp>
        <p:nvSpPr>
          <p:cNvPr id="331" name="Google Shape;331;p39"/>
          <p:cNvSpPr txBox="1">
            <a:spLocks noGrp="1"/>
          </p:cNvSpPr>
          <p:nvPr>
            <p:ph type="title"/>
          </p:nvPr>
        </p:nvSpPr>
        <p:spPr>
          <a:xfrm>
            <a:off x="6758150" y="21181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rPr>
              <a:t>DEMO</a:t>
            </a:r>
            <a:endParaRPr sz="2000">
              <a:solidFill>
                <a:srgbClr val="FFFFFF"/>
              </a:solidFill>
            </a:endParaRPr>
          </a:p>
        </p:txBody>
      </p:sp>
      <p:sp>
        <p:nvSpPr>
          <p:cNvPr id="332" name="Google Shape;332;p39"/>
          <p:cNvSpPr txBox="1">
            <a:spLocks noGrp="1"/>
          </p:cNvSpPr>
          <p:nvPr>
            <p:ph type="body" idx="1"/>
          </p:nvPr>
        </p:nvSpPr>
        <p:spPr>
          <a:xfrm>
            <a:off x="457200" y="1856790"/>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Reliance on internal knowledge of, and good relationships with providers</a:t>
            </a:r>
            <a:endParaRPr/>
          </a:p>
        </p:txBody>
      </p:sp>
      <p:sp>
        <p:nvSpPr>
          <p:cNvPr id="333" name="Google Shape;333;p39"/>
          <p:cNvSpPr txBox="1">
            <a:spLocks noGrp="1"/>
          </p:cNvSpPr>
          <p:nvPr>
            <p:ph type="body" idx="2"/>
          </p:nvPr>
        </p:nvSpPr>
        <p:spPr>
          <a:xfrm>
            <a:off x="4572000" y="1856790"/>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Clinic name would be helpful in PPMS - schedulers often Google for more info</a:t>
            </a:r>
            <a:endParaRPr/>
          </a:p>
        </p:txBody>
      </p:sp>
      <p:sp>
        <p:nvSpPr>
          <p:cNvPr id="334" name="Google Shape;334;p39"/>
          <p:cNvSpPr txBox="1">
            <a:spLocks noGrp="1"/>
          </p:cNvSpPr>
          <p:nvPr>
            <p:ph type="body" idx="3"/>
          </p:nvPr>
        </p:nvSpPr>
        <p:spPr>
          <a:xfrm>
            <a:off x="457200" y="1276351"/>
            <a:ext cx="7543800" cy="4482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dirty="0"/>
              <a:t>Some takeaways from interviewing 7 community care schedulers:</a:t>
            </a:r>
            <a:endParaRPr dirty="0"/>
          </a:p>
        </p:txBody>
      </p:sp>
      <p:sp>
        <p:nvSpPr>
          <p:cNvPr id="335" name="Google Shape;335;p39"/>
          <p:cNvSpPr txBox="1">
            <a:spLocks noGrp="1"/>
          </p:cNvSpPr>
          <p:nvPr>
            <p:ph type="body" idx="4"/>
          </p:nvPr>
        </p:nvSpPr>
        <p:spPr>
          <a:xfrm>
            <a:off x="457200" y="3245214"/>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Some build extra processes to support the systems already in use (spreadsheets)</a:t>
            </a:r>
            <a:endParaRPr/>
          </a:p>
        </p:txBody>
      </p:sp>
      <p:sp>
        <p:nvSpPr>
          <p:cNvPr id="336" name="Google Shape;336;p39"/>
          <p:cNvSpPr txBox="1">
            <a:spLocks noGrp="1"/>
          </p:cNvSpPr>
          <p:nvPr>
            <p:ph type="body" idx="5"/>
          </p:nvPr>
        </p:nvSpPr>
        <p:spPr>
          <a:xfrm>
            <a:off x="4572000" y="3245214"/>
            <a:ext cx="4114800" cy="1389900"/>
          </a:xfrm>
          <a:prstGeom prst="rect">
            <a:avLst/>
          </a:prstGeom>
        </p:spPr>
        <p:txBody>
          <a:bodyPr spcFirstLastPara="1" wrap="square" lIns="274300" tIns="228600" rIns="274300" bIns="228600" anchor="t" anchorCtr="0">
            <a:noAutofit/>
          </a:bodyPr>
          <a:lstStyle/>
          <a:p>
            <a:pPr marL="0" lvl="0" indent="0" algn="l" rtl="0">
              <a:spcBef>
                <a:spcPts val="0"/>
              </a:spcBef>
              <a:spcAft>
                <a:spcPts val="600"/>
              </a:spcAft>
              <a:buNone/>
            </a:pPr>
            <a:r>
              <a:rPr lang="en-US"/>
              <a:t>Subspecialties list continues to be problematic for Veterans to search</a:t>
            </a:r>
            <a:endParaRPr/>
          </a:p>
        </p:txBody>
      </p:sp>
      <p:sp>
        <p:nvSpPr>
          <p:cNvPr id="337" name="Google Shape;337;p39"/>
          <p:cNvSpPr txBox="1">
            <a:spLocks noGrp="1"/>
          </p:cNvSpPr>
          <p:nvPr>
            <p:ph type="body" idx="6"/>
          </p:nvPr>
        </p:nvSpPr>
        <p:spPr>
          <a:xfrm>
            <a:off x="457200" y="24765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Preliminary findings</a:t>
            </a:r>
            <a:endParaRPr/>
          </a:p>
        </p:txBody>
      </p:sp>
      <p:sp>
        <p:nvSpPr>
          <p:cNvPr id="338" name="Google Shape;338;p39"/>
          <p:cNvSpPr txBox="1"/>
          <p:nvPr/>
        </p:nvSpPr>
        <p:spPr>
          <a:xfrm>
            <a:off x="200400" y="4722100"/>
            <a:ext cx="30000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Source Sans Pro"/>
                <a:ea typeface="Source Sans Pro"/>
                <a:cs typeface="Source Sans Pro"/>
                <a:sym typeface="Source Sans Pro"/>
              </a:rPr>
              <a:t>PI #2</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50771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a:spLocks noGrp="1"/>
          </p:cNvSpPr>
          <p:nvPr>
            <p:ph type="title"/>
          </p:nvPr>
        </p:nvSpPr>
        <p:spPr>
          <a:xfrm>
            <a:off x="337825" y="514350"/>
            <a:ext cx="2571600" cy="719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900"/>
              <a:t>Technical Discovery</a:t>
            </a:r>
            <a:endParaRPr sz="1700"/>
          </a:p>
        </p:txBody>
      </p:sp>
      <p:sp>
        <p:nvSpPr>
          <p:cNvPr id="345" name="Google Shape;345;p40"/>
          <p:cNvSpPr txBox="1">
            <a:spLocks noGrp="1"/>
          </p:cNvSpPr>
          <p:nvPr>
            <p:ph type="body" idx="1"/>
          </p:nvPr>
        </p:nvSpPr>
        <p:spPr>
          <a:xfrm>
            <a:off x="3028800" y="0"/>
            <a:ext cx="6115200" cy="5143500"/>
          </a:xfrm>
          <a:prstGeom prst="rect">
            <a:avLst/>
          </a:prstGeom>
          <a:solidFill>
            <a:srgbClr val="EFEFEF"/>
          </a:solidFill>
        </p:spPr>
        <p:txBody>
          <a:bodyPr spcFirstLastPara="1" wrap="square" lIns="91425" tIns="45700" rIns="91425" bIns="45700" anchor="t" anchorCtr="0">
            <a:noAutofit/>
          </a:bodyPr>
          <a:lstStyle/>
          <a:p>
            <a:pPr marL="0" lvl="0" indent="0" algn="l" rtl="0">
              <a:spcBef>
                <a:spcPts val="0"/>
              </a:spcBef>
              <a:spcAft>
                <a:spcPts val="0"/>
              </a:spcAft>
              <a:buNone/>
            </a:pPr>
            <a:r>
              <a:rPr lang="en-US" sz="2100">
                <a:solidFill>
                  <a:srgbClr val="000000"/>
                </a:solidFill>
              </a:rPr>
              <a:t>High Level Technical Strategy</a:t>
            </a:r>
            <a:br>
              <a:rPr lang="en-US" sz="1700">
                <a:solidFill>
                  <a:srgbClr val="000000"/>
                </a:solidFill>
              </a:rPr>
            </a:br>
            <a:br>
              <a:rPr lang="en-US" sz="1600"/>
            </a:br>
            <a:r>
              <a:rPr lang="en-US" sz="1600" b="1"/>
              <a:t>Immediate term (MVP)</a:t>
            </a:r>
            <a:br>
              <a:rPr lang="en-US" sz="1600"/>
            </a:br>
            <a:r>
              <a:rPr lang="en-US" sz="1500">
                <a:solidFill>
                  <a:srgbClr val="434343"/>
                </a:solidFill>
              </a:rPr>
              <a:t>Will continue to use the Lighthouse Facilities API integration with PPMS, pending some changes with some minor changes that are already underway.</a:t>
            </a:r>
            <a:br>
              <a:rPr lang="en-US" sz="1500">
                <a:solidFill>
                  <a:srgbClr val="434343"/>
                </a:solidFill>
              </a:rPr>
            </a:br>
            <a:br>
              <a:rPr lang="en-US" sz="1500">
                <a:solidFill>
                  <a:srgbClr val="434343"/>
                </a:solidFill>
              </a:rPr>
            </a:br>
            <a:r>
              <a:rPr lang="en-US" sz="1500">
                <a:solidFill>
                  <a:srgbClr val="434343"/>
                </a:solidFill>
              </a:rPr>
              <a:t>1 . More direct interface to querying PPMS (Lat/Long and Radius)</a:t>
            </a:r>
            <a:endParaRPr sz="1500">
              <a:solidFill>
                <a:srgbClr val="434343"/>
              </a:solidFill>
            </a:endParaRPr>
          </a:p>
          <a:p>
            <a:pPr marL="0" lvl="0" indent="0" algn="l" rtl="0">
              <a:spcBef>
                <a:spcPts val="600"/>
              </a:spcBef>
              <a:spcAft>
                <a:spcPts val="0"/>
              </a:spcAft>
              <a:buNone/>
            </a:pPr>
            <a:r>
              <a:rPr lang="en-US" sz="1500">
                <a:solidFill>
                  <a:srgbClr val="434343"/>
                </a:solidFill>
              </a:rPr>
              <a:t>2.  Additional logging to assist in future iteration</a:t>
            </a:r>
            <a:endParaRPr sz="1500">
              <a:solidFill>
                <a:srgbClr val="434343"/>
              </a:solidFill>
            </a:endParaRPr>
          </a:p>
          <a:p>
            <a:pPr marL="0" lvl="0" indent="0" algn="l" rtl="0">
              <a:spcBef>
                <a:spcPts val="600"/>
              </a:spcBef>
              <a:spcAft>
                <a:spcPts val="0"/>
              </a:spcAft>
              <a:buNone/>
            </a:pPr>
            <a:r>
              <a:rPr lang="en-US" sz="1500">
                <a:solidFill>
                  <a:srgbClr val="434343"/>
                </a:solidFill>
              </a:rPr>
              <a:t>3.  Taxonomy mapping (business decision)</a:t>
            </a:r>
            <a:endParaRPr sz="1500">
              <a:solidFill>
                <a:srgbClr val="434343"/>
              </a:solidFill>
            </a:endParaRPr>
          </a:p>
          <a:p>
            <a:pPr marL="0" lvl="0" indent="0" algn="l" rtl="0">
              <a:spcBef>
                <a:spcPts val="600"/>
              </a:spcBef>
              <a:spcAft>
                <a:spcPts val="0"/>
              </a:spcAft>
              <a:buNone/>
            </a:pPr>
            <a:br>
              <a:rPr lang="en-US" sz="1500"/>
            </a:br>
            <a:r>
              <a:rPr lang="en-US" sz="1500" b="1"/>
              <a:t>Medium term</a:t>
            </a:r>
            <a:br>
              <a:rPr lang="en-US" sz="1500"/>
            </a:br>
            <a:r>
              <a:rPr lang="en-US" sz="1500"/>
              <a:t>Iterate and share research findings with PPMS and Lighthouse.</a:t>
            </a:r>
            <a:br>
              <a:rPr lang="en-US" sz="1500"/>
            </a:br>
            <a:br>
              <a:rPr lang="en-US" sz="1500"/>
            </a:br>
            <a:r>
              <a:rPr lang="en-US" sz="1500" b="1"/>
              <a:t>Long term (data source alternative)</a:t>
            </a:r>
            <a:endParaRPr sz="1500" b="1"/>
          </a:p>
          <a:p>
            <a:pPr marL="0" lvl="0" indent="0" algn="l" rtl="0">
              <a:spcBef>
                <a:spcPts val="600"/>
              </a:spcBef>
              <a:spcAft>
                <a:spcPts val="600"/>
              </a:spcAft>
              <a:buNone/>
            </a:pPr>
            <a:r>
              <a:rPr lang="en-US" sz="1500"/>
              <a:t>Stand alone service for providers based off of data-dump from PPMS. </a:t>
            </a:r>
            <a:br>
              <a:rPr lang="en-US" sz="1500"/>
            </a:br>
            <a:endParaRPr sz="1500">
              <a:solidFill>
                <a:srgbClr val="434343"/>
              </a:solidFill>
            </a:endParaRPr>
          </a:p>
        </p:txBody>
      </p:sp>
      <p:sp>
        <p:nvSpPr>
          <p:cNvPr id="346" name="Google Shape;346;p40"/>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347" name="Google Shape;347;p40"/>
          <p:cNvSpPr txBox="1">
            <a:spLocks noGrp="1"/>
          </p:cNvSpPr>
          <p:nvPr>
            <p:ph type="body" idx="2"/>
          </p:nvPr>
        </p:nvSpPr>
        <p:spPr>
          <a:xfrm>
            <a:off x="337825" y="920375"/>
            <a:ext cx="2571600" cy="3395700"/>
          </a:xfrm>
          <a:prstGeom prst="rect">
            <a:avLst/>
          </a:prstGeom>
        </p:spPr>
        <p:txBody>
          <a:bodyPr spcFirstLastPara="1" wrap="square" lIns="91425" tIns="45700" rIns="91425" bIns="45700" anchor="t" anchorCtr="0">
            <a:noAutofit/>
          </a:bodyPr>
          <a:lstStyle/>
          <a:p>
            <a:pPr marL="457200" lvl="0" indent="-292100" algn="l" rtl="0">
              <a:spcBef>
                <a:spcPts val="0"/>
              </a:spcBef>
              <a:spcAft>
                <a:spcPts val="0"/>
              </a:spcAft>
              <a:buSzPts val="1000"/>
              <a:buChar char="●"/>
            </a:pPr>
            <a:r>
              <a:rPr lang="en-US" sz="1000"/>
              <a:t>Identified and strategized around key challenges</a:t>
            </a:r>
            <a:endParaRPr sz="1000"/>
          </a:p>
          <a:p>
            <a:pPr marL="457200" lvl="0" indent="-292100" algn="l" rtl="0">
              <a:spcBef>
                <a:spcPts val="0"/>
              </a:spcBef>
              <a:spcAft>
                <a:spcPts val="0"/>
              </a:spcAft>
              <a:buSzPts val="1000"/>
              <a:buChar char="●"/>
            </a:pPr>
            <a:r>
              <a:rPr lang="en-US" sz="1000"/>
              <a:t>Identified short term goals for delivering milestones</a:t>
            </a:r>
            <a:endParaRPr sz="1000"/>
          </a:p>
          <a:p>
            <a:pPr marL="457200" lvl="0" indent="-292100" algn="l" rtl="0">
              <a:spcBef>
                <a:spcPts val="0"/>
              </a:spcBef>
              <a:spcAft>
                <a:spcPts val="0"/>
              </a:spcAft>
              <a:buSzPts val="1000"/>
              <a:buChar char="●"/>
            </a:pPr>
            <a:r>
              <a:rPr lang="en-US" sz="1000"/>
              <a:t>Identified potential blockers</a:t>
            </a:r>
            <a:endParaRPr sz="1000"/>
          </a:p>
          <a:p>
            <a:pPr marL="457200" lvl="0" indent="-292100" algn="l" rtl="0">
              <a:spcBef>
                <a:spcPts val="0"/>
              </a:spcBef>
              <a:spcAft>
                <a:spcPts val="0"/>
              </a:spcAft>
              <a:buSzPts val="1000"/>
              <a:buChar char="●"/>
            </a:pPr>
            <a:r>
              <a:rPr lang="en-US" sz="1000"/>
              <a:t>Identified medium term areas for iteration</a:t>
            </a:r>
            <a:endParaRPr sz="1000"/>
          </a:p>
          <a:p>
            <a:pPr marL="457200" lvl="0" indent="-292100" algn="l" rtl="0">
              <a:spcBef>
                <a:spcPts val="0"/>
              </a:spcBef>
              <a:spcAft>
                <a:spcPts val="0"/>
              </a:spcAft>
              <a:buSzPts val="1000"/>
              <a:buChar char="●"/>
            </a:pPr>
            <a:r>
              <a:rPr lang="en-US" sz="1000"/>
              <a:t>Identified possible longer term alternative</a:t>
            </a:r>
            <a:br>
              <a:rPr lang="en-US" sz="1400"/>
            </a:br>
            <a:br>
              <a:rPr lang="en-US" sz="1400"/>
            </a:br>
            <a:br>
              <a:rPr lang="en-US"/>
            </a:br>
            <a:br>
              <a:rPr lang="en-US"/>
            </a:br>
            <a:br>
              <a:rPr lang="en-US"/>
            </a:br>
            <a:br>
              <a:rPr lang="en-US"/>
            </a:br>
            <a:endParaRPr sz="1000"/>
          </a:p>
        </p:txBody>
      </p:sp>
      <p:sp>
        <p:nvSpPr>
          <p:cNvPr id="348" name="Google Shape;348;p40"/>
          <p:cNvSpPr txBox="1">
            <a:spLocks noGrp="1"/>
          </p:cNvSpPr>
          <p:nvPr>
            <p:ph type="body" idx="3"/>
          </p:nvPr>
        </p:nvSpPr>
        <p:spPr>
          <a:xfrm>
            <a:off x="337825" y="247650"/>
            <a:ext cx="2571600" cy="2667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CC Provider Selection </a:t>
            </a:r>
            <a:endParaRPr/>
          </a:p>
        </p:txBody>
      </p:sp>
      <p:sp>
        <p:nvSpPr>
          <p:cNvPr id="349" name="Google Shape;349;p40"/>
          <p:cNvSpPr txBox="1"/>
          <p:nvPr/>
        </p:nvSpPr>
        <p:spPr>
          <a:xfrm>
            <a:off x="200400" y="4722100"/>
            <a:ext cx="30000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Source Sans Pro"/>
                <a:ea typeface="Source Sans Pro"/>
                <a:cs typeface="Source Sans Pro"/>
                <a:sym typeface="Source Sans Pro"/>
              </a:rPr>
              <a:t>PI #2</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403605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1"/>
          <p:cNvPicPr preferRelativeResize="0"/>
          <p:nvPr/>
        </p:nvPicPr>
        <p:blipFill rotWithShape="1">
          <a:blip r:embed="rId3">
            <a:alphaModFix/>
          </a:blip>
          <a:srcRect t="14310" r="40995"/>
          <a:stretch/>
        </p:blipFill>
        <p:spPr>
          <a:xfrm>
            <a:off x="4521900" y="778550"/>
            <a:ext cx="3317174" cy="2395525"/>
          </a:xfrm>
          <a:prstGeom prst="rect">
            <a:avLst/>
          </a:prstGeom>
          <a:noFill/>
          <a:ln>
            <a:noFill/>
          </a:ln>
        </p:spPr>
      </p:pic>
      <p:sp>
        <p:nvSpPr>
          <p:cNvPr id="356" name="Google Shape;356;p4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357" name="Google Shape;357;p41"/>
          <p:cNvSpPr txBox="1">
            <a:spLocks noGrp="1"/>
          </p:cNvSpPr>
          <p:nvPr>
            <p:ph type="body" idx="2"/>
          </p:nvPr>
        </p:nvSpPr>
        <p:spPr>
          <a:xfrm>
            <a:off x="457200" y="182880"/>
            <a:ext cx="3962400" cy="8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Primary Care</a:t>
            </a:r>
            <a:endParaRPr/>
          </a:p>
          <a:p>
            <a:pPr marL="0" lvl="0" indent="0" algn="l" rtl="0">
              <a:spcBef>
                <a:spcPts val="0"/>
              </a:spcBef>
              <a:spcAft>
                <a:spcPts val="0"/>
              </a:spcAft>
              <a:buNone/>
            </a:pPr>
            <a:r>
              <a:rPr lang="en-US" sz="1100" b="0"/>
              <a:t>keywords searched: 'Primary', 'General', 'Internal Medicine'</a:t>
            </a:r>
            <a:endParaRPr sz="1100" b="0"/>
          </a:p>
        </p:txBody>
      </p:sp>
      <p:sp>
        <p:nvSpPr>
          <p:cNvPr id="358" name="Google Shape;358;p41"/>
          <p:cNvSpPr txBox="1">
            <a:spLocks noGrp="1"/>
          </p:cNvSpPr>
          <p:nvPr>
            <p:ph type="body" idx="4"/>
          </p:nvPr>
        </p:nvSpPr>
        <p:spPr>
          <a:xfrm>
            <a:off x="4724400" y="182880"/>
            <a:ext cx="3962400" cy="8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Podiatry</a:t>
            </a:r>
            <a:endParaRPr/>
          </a:p>
          <a:p>
            <a:pPr marL="0" lvl="0" indent="0" algn="l" rtl="0">
              <a:spcBef>
                <a:spcPts val="0"/>
              </a:spcBef>
              <a:spcAft>
                <a:spcPts val="0"/>
              </a:spcAft>
              <a:buNone/>
            </a:pPr>
            <a:r>
              <a:rPr lang="en-US" sz="1100" b="0"/>
              <a:t>keyword searched: 'foot', 'ankle', 'podiatr'</a:t>
            </a:r>
            <a:endParaRPr/>
          </a:p>
        </p:txBody>
      </p:sp>
      <p:pic>
        <p:nvPicPr>
          <p:cNvPr id="359" name="Google Shape;359;p41"/>
          <p:cNvPicPr preferRelativeResize="0"/>
          <p:nvPr/>
        </p:nvPicPr>
        <p:blipFill rotWithShape="1">
          <a:blip r:embed="rId4">
            <a:alphaModFix/>
          </a:blip>
          <a:srcRect t="3558"/>
          <a:stretch/>
        </p:blipFill>
        <p:spPr>
          <a:xfrm>
            <a:off x="59163" y="778558"/>
            <a:ext cx="2967313" cy="4092342"/>
          </a:xfrm>
          <a:prstGeom prst="rect">
            <a:avLst/>
          </a:prstGeom>
          <a:noFill/>
          <a:ln>
            <a:noFill/>
          </a:ln>
        </p:spPr>
      </p:pic>
      <p:pic>
        <p:nvPicPr>
          <p:cNvPr id="360" name="Google Shape;360;p41"/>
          <p:cNvPicPr preferRelativeResize="0"/>
          <p:nvPr/>
        </p:nvPicPr>
        <p:blipFill rotWithShape="1">
          <a:blip r:embed="rId5">
            <a:alphaModFix/>
          </a:blip>
          <a:srcRect l="12725" r="12725"/>
          <a:stretch/>
        </p:blipFill>
        <p:spPr>
          <a:xfrm>
            <a:off x="2391475" y="818725"/>
            <a:ext cx="2180525" cy="848150"/>
          </a:xfrm>
          <a:prstGeom prst="rect">
            <a:avLst/>
          </a:prstGeom>
          <a:no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pic>
      <p:sp>
        <p:nvSpPr>
          <p:cNvPr id="361" name="Google Shape;361;p41"/>
          <p:cNvSpPr/>
          <p:nvPr/>
        </p:nvSpPr>
        <p:spPr>
          <a:xfrm>
            <a:off x="2714650" y="873798"/>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chemeClr val="lt1"/>
                </a:solidFill>
              </a:rPr>
              <a:t>1</a:t>
            </a:r>
            <a:endParaRPr sz="900" b="1">
              <a:solidFill>
                <a:schemeClr val="lt1"/>
              </a:solidFill>
            </a:endParaRPr>
          </a:p>
        </p:txBody>
      </p:sp>
      <p:sp>
        <p:nvSpPr>
          <p:cNvPr id="362" name="Google Shape;362;p41"/>
          <p:cNvSpPr/>
          <p:nvPr/>
        </p:nvSpPr>
        <p:spPr>
          <a:xfrm>
            <a:off x="2974800" y="1065423"/>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900" b="1">
                <a:solidFill>
                  <a:schemeClr val="lt1"/>
                </a:solidFill>
              </a:rPr>
              <a:t>2</a:t>
            </a:r>
            <a:endParaRPr sz="900" b="1">
              <a:solidFill>
                <a:schemeClr val="lt1"/>
              </a:solidFill>
            </a:endParaRPr>
          </a:p>
        </p:txBody>
      </p:sp>
      <p:sp>
        <p:nvSpPr>
          <p:cNvPr id="363" name="Google Shape;363;p41"/>
          <p:cNvSpPr/>
          <p:nvPr/>
        </p:nvSpPr>
        <p:spPr>
          <a:xfrm>
            <a:off x="2946225" y="1276348"/>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900" b="1">
                <a:solidFill>
                  <a:schemeClr val="lt1"/>
                </a:solidFill>
              </a:rPr>
              <a:t>3</a:t>
            </a:r>
            <a:endParaRPr sz="900" b="1">
              <a:solidFill>
                <a:schemeClr val="lt1"/>
              </a:solidFill>
            </a:endParaRPr>
          </a:p>
        </p:txBody>
      </p:sp>
      <p:sp>
        <p:nvSpPr>
          <p:cNvPr id="364" name="Google Shape;364;p41"/>
          <p:cNvSpPr/>
          <p:nvPr/>
        </p:nvSpPr>
        <p:spPr>
          <a:xfrm>
            <a:off x="3092625" y="1487273"/>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900" b="1">
                <a:solidFill>
                  <a:schemeClr val="lt1"/>
                </a:solidFill>
              </a:rPr>
              <a:t>4</a:t>
            </a:r>
            <a:endParaRPr sz="900" b="1">
              <a:solidFill>
                <a:schemeClr val="lt1"/>
              </a:solidFill>
            </a:endParaRPr>
          </a:p>
        </p:txBody>
      </p:sp>
      <p:sp>
        <p:nvSpPr>
          <p:cNvPr id="365" name="Google Shape;365;p41"/>
          <p:cNvSpPr txBox="1"/>
          <p:nvPr/>
        </p:nvSpPr>
        <p:spPr>
          <a:xfrm>
            <a:off x="3305175" y="1504950"/>
            <a:ext cx="314400" cy="1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Source Sans Pro"/>
                <a:ea typeface="Source Sans Pro"/>
                <a:cs typeface="Source Sans Pro"/>
                <a:sym typeface="Source Sans Pro"/>
              </a:rPr>
              <a:t>?</a:t>
            </a:r>
            <a:endParaRPr sz="1000">
              <a:latin typeface="Source Sans Pro"/>
              <a:ea typeface="Source Sans Pro"/>
              <a:cs typeface="Source Sans Pro"/>
              <a:sym typeface="Source Sans Pro"/>
            </a:endParaRPr>
          </a:p>
        </p:txBody>
      </p:sp>
      <p:pic>
        <p:nvPicPr>
          <p:cNvPr id="366" name="Google Shape;366;p41"/>
          <p:cNvPicPr preferRelativeResize="0"/>
          <p:nvPr/>
        </p:nvPicPr>
        <p:blipFill rotWithShape="1">
          <a:blip r:embed="rId6">
            <a:alphaModFix/>
          </a:blip>
          <a:srcRect l="19182" r="19176"/>
          <a:stretch/>
        </p:blipFill>
        <p:spPr>
          <a:xfrm>
            <a:off x="4830675" y="3314126"/>
            <a:ext cx="2225850" cy="1047100"/>
          </a:xfrm>
          <a:prstGeom prst="rect">
            <a:avLst/>
          </a:prstGeom>
          <a:noFill/>
          <a:ln w="19050" cap="flat" cmpd="sng">
            <a:solidFill>
              <a:schemeClr val="accent1"/>
            </a:solidFill>
            <a:prstDash val="solid"/>
            <a:round/>
            <a:headEnd type="none" w="sm" len="sm"/>
            <a:tailEnd type="none" w="sm" len="sm"/>
          </a:ln>
        </p:spPr>
      </p:pic>
      <p:sp>
        <p:nvSpPr>
          <p:cNvPr id="367" name="Google Shape;367;p41"/>
          <p:cNvSpPr/>
          <p:nvPr/>
        </p:nvSpPr>
        <p:spPr>
          <a:xfrm>
            <a:off x="4981625" y="3397923"/>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b="1">
                <a:solidFill>
                  <a:schemeClr val="lt1"/>
                </a:solidFill>
              </a:rPr>
              <a:t>1</a:t>
            </a:r>
            <a:endParaRPr sz="900" b="1">
              <a:solidFill>
                <a:schemeClr val="lt1"/>
              </a:solidFill>
            </a:endParaRPr>
          </a:p>
        </p:txBody>
      </p:sp>
      <p:sp>
        <p:nvSpPr>
          <p:cNvPr id="368" name="Google Shape;368;p41"/>
          <p:cNvSpPr/>
          <p:nvPr/>
        </p:nvSpPr>
        <p:spPr>
          <a:xfrm>
            <a:off x="4981625" y="3641948"/>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900" b="1">
                <a:solidFill>
                  <a:schemeClr val="lt1"/>
                </a:solidFill>
              </a:rPr>
              <a:t>2</a:t>
            </a:r>
            <a:endParaRPr sz="900" b="1">
              <a:solidFill>
                <a:schemeClr val="lt1"/>
              </a:solidFill>
            </a:endParaRPr>
          </a:p>
        </p:txBody>
      </p:sp>
      <p:sp>
        <p:nvSpPr>
          <p:cNvPr id="369" name="Google Shape;369;p41"/>
          <p:cNvSpPr/>
          <p:nvPr/>
        </p:nvSpPr>
        <p:spPr>
          <a:xfrm>
            <a:off x="4981625" y="3885973"/>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900" b="1">
                <a:solidFill>
                  <a:schemeClr val="lt1"/>
                </a:solidFill>
              </a:rPr>
              <a:t>3</a:t>
            </a:r>
            <a:endParaRPr sz="900" b="1">
              <a:solidFill>
                <a:schemeClr val="lt1"/>
              </a:solidFill>
            </a:endParaRPr>
          </a:p>
        </p:txBody>
      </p:sp>
      <p:sp>
        <p:nvSpPr>
          <p:cNvPr id="370" name="Google Shape;370;p41"/>
          <p:cNvSpPr/>
          <p:nvPr/>
        </p:nvSpPr>
        <p:spPr>
          <a:xfrm>
            <a:off x="4981625" y="4129998"/>
            <a:ext cx="146400" cy="1464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900" b="1">
                <a:solidFill>
                  <a:schemeClr val="lt1"/>
                </a:solidFill>
              </a:rPr>
              <a:t>4</a:t>
            </a:r>
            <a:endParaRPr sz="900" b="1">
              <a:solidFill>
                <a:schemeClr val="lt1"/>
              </a:solidFill>
            </a:endParaRPr>
          </a:p>
        </p:txBody>
      </p:sp>
      <p:sp>
        <p:nvSpPr>
          <p:cNvPr id="371" name="Google Shape;371;p41"/>
          <p:cNvSpPr txBox="1"/>
          <p:nvPr/>
        </p:nvSpPr>
        <p:spPr>
          <a:xfrm>
            <a:off x="5786400" y="4138850"/>
            <a:ext cx="314400" cy="1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Source Sans Pro"/>
                <a:ea typeface="Source Sans Pro"/>
                <a:cs typeface="Source Sans Pro"/>
                <a:sym typeface="Source Sans Pro"/>
              </a:rPr>
              <a:t>?</a:t>
            </a:r>
            <a:endParaRPr sz="1000">
              <a:latin typeface="Source Sans Pro"/>
              <a:ea typeface="Source Sans Pro"/>
              <a:cs typeface="Source Sans Pro"/>
              <a:sym typeface="Source Sans Pro"/>
            </a:endParaRPr>
          </a:p>
        </p:txBody>
      </p:sp>
      <p:sp>
        <p:nvSpPr>
          <p:cNvPr id="372" name="Google Shape;372;p41"/>
          <p:cNvSpPr txBox="1"/>
          <p:nvPr/>
        </p:nvSpPr>
        <p:spPr>
          <a:xfrm>
            <a:off x="5786400" y="3894825"/>
            <a:ext cx="314400" cy="1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Source Sans Pro"/>
                <a:ea typeface="Source Sans Pro"/>
                <a:cs typeface="Source Sans Pro"/>
                <a:sym typeface="Source Sans Pro"/>
              </a:rPr>
              <a:t>?</a:t>
            </a:r>
            <a:endParaRPr sz="1000">
              <a:latin typeface="Source Sans Pro"/>
              <a:ea typeface="Source Sans Pro"/>
              <a:cs typeface="Source Sans Pro"/>
              <a:sym typeface="Source Sans Pro"/>
            </a:endParaRPr>
          </a:p>
        </p:txBody>
      </p:sp>
      <p:sp>
        <p:nvSpPr>
          <p:cNvPr id="373" name="Google Shape;373;p41"/>
          <p:cNvSpPr txBox="1"/>
          <p:nvPr/>
        </p:nvSpPr>
        <p:spPr>
          <a:xfrm>
            <a:off x="5786400" y="3650800"/>
            <a:ext cx="314400" cy="1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Source Sans Pro"/>
                <a:ea typeface="Source Sans Pro"/>
                <a:cs typeface="Source Sans Pro"/>
                <a:sym typeface="Source Sans Pro"/>
              </a:rPr>
              <a:t>?</a:t>
            </a:r>
            <a:endParaRPr sz="1000">
              <a:latin typeface="Source Sans Pro"/>
              <a:ea typeface="Source Sans Pro"/>
              <a:cs typeface="Source Sans Pro"/>
              <a:sym typeface="Source Sans Pro"/>
            </a:endParaRPr>
          </a:p>
        </p:txBody>
      </p:sp>
      <p:sp>
        <p:nvSpPr>
          <p:cNvPr id="374" name="Google Shape;374;p41"/>
          <p:cNvSpPr txBox="1"/>
          <p:nvPr/>
        </p:nvSpPr>
        <p:spPr>
          <a:xfrm>
            <a:off x="5786400" y="3406775"/>
            <a:ext cx="314400" cy="1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latin typeface="Source Sans Pro"/>
                <a:ea typeface="Source Sans Pro"/>
                <a:cs typeface="Source Sans Pro"/>
                <a:sym typeface="Source Sans Pro"/>
              </a:rPr>
              <a:t>?</a:t>
            </a:r>
            <a:endParaRPr sz="1000">
              <a:latin typeface="Source Sans Pro"/>
              <a:ea typeface="Source Sans Pro"/>
              <a:cs typeface="Source Sans Pro"/>
              <a:sym typeface="Source Sans Pro"/>
            </a:endParaRPr>
          </a:p>
        </p:txBody>
      </p:sp>
    </p:spTree>
    <p:extLst>
      <p:ext uri="{BB962C8B-B14F-4D97-AF65-F5344CB8AC3E}">
        <p14:creationId xmlns:p14="http://schemas.microsoft.com/office/powerpoint/2010/main" val="1771366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p:nvPr/>
        </p:nvSpPr>
        <p:spPr>
          <a:xfrm>
            <a:off x="5791200" y="3686050"/>
            <a:ext cx="3352800" cy="14574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2"/>
          <p:cNvSpPr txBox="1">
            <a:spLocks noGrp="1"/>
          </p:cNvSpPr>
          <p:nvPr>
            <p:ph type="title"/>
          </p:nvPr>
        </p:nvSpPr>
        <p:spPr>
          <a:xfrm>
            <a:off x="457201" y="190501"/>
            <a:ext cx="49944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V2 Facility Selection Feedback</a:t>
            </a:r>
            <a:endParaRPr/>
          </a:p>
        </p:txBody>
      </p:sp>
      <p:sp>
        <p:nvSpPr>
          <p:cNvPr id="382" name="Google Shape;382;p42"/>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83" name="Google Shape;383;p42"/>
          <p:cNvSpPr txBox="1"/>
          <p:nvPr/>
        </p:nvSpPr>
        <p:spPr>
          <a:xfrm>
            <a:off x="200400" y="4722100"/>
            <a:ext cx="30000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Source Sans Pro"/>
                <a:ea typeface="Source Sans Pro"/>
                <a:cs typeface="Source Sans Pro"/>
                <a:sym typeface="Source Sans Pro"/>
              </a:rPr>
              <a:t>PI #1</a:t>
            </a:r>
            <a:endParaRPr>
              <a:solidFill>
                <a:schemeClr val="dk1"/>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1"/>
              </a:solidFill>
            </a:endParaRPr>
          </a:p>
        </p:txBody>
      </p:sp>
      <p:pic>
        <p:nvPicPr>
          <p:cNvPr id="384" name="Google Shape;384;p42"/>
          <p:cNvPicPr preferRelativeResize="0"/>
          <p:nvPr/>
        </p:nvPicPr>
        <p:blipFill rotWithShape="1">
          <a:blip r:embed="rId3">
            <a:alphaModFix/>
          </a:blip>
          <a:srcRect b="2210"/>
          <a:stretch/>
        </p:blipFill>
        <p:spPr>
          <a:xfrm>
            <a:off x="89775" y="1090177"/>
            <a:ext cx="3660511" cy="3379950"/>
          </a:xfrm>
          <a:prstGeom prst="rect">
            <a:avLst/>
          </a:prstGeom>
          <a:noFill/>
          <a:ln>
            <a:noFill/>
          </a:ln>
        </p:spPr>
      </p:pic>
      <p:sp>
        <p:nvSpPr>
          <p:cNvPr id="385" name="Google Shape;385;p42"/>
          <p:cNvSpPr/>
          <p:nvPr/>
        </p:nvSpPr>
        <p:spPr>
          <a:xfrm>
            <a:off x="925375" y="2459925"/>
            <a:ext cx="1950900" cy="572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txBox="1"/>
          <p:nvPr/>
        </p:nvSpPr>
        <p:spPr>
          <a:xfrm>
            <a:off x="3266850" y="1395400"/>
            <a:ext cx="2305500" cy="352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300">
                <a:latin typeface="Source Sans Pro SemiBold"/>
                <a:ea typeface="Source Sans Pro SemiBold"/>
                <a:cs typeface="Source Sans Pro SemiBold"/>
                <a:sym typeface="Source Sans Pro SemiBold"/>
              </a:rPr>
              <a:t>A/B test - 10/23 - 10/30</a:t>
            </a:r>
            <a:r>
              <a:rPr lang="en-US" sz="1300">
                <a:latin typeface="Source Sans Pro"/>
                <a:ea typeface="Source Sans Pro"/>
                <a:cs typeface="Source Sans Pro"/>
                <a:sym typeface="Source Sans Pro"/>
              </a:rPr>
              <a:t> saw ~2% decrease in user drop off on this page</a:t>
            </a:r>
            <a:endParaRPr sz="1300">
              <a:latin typeface="Source Sans Pro"/>
              <a:ea typeface="Source Sans Pro"/>
              <a:cs typeface="Source Sans Pro"/>
              <a:sym typeface="Source Sans Pro"/>
            </a:endParaRPr>
          </a:p>
          <a:p>
            <a:pPr marL="0" lvl="0" indent="0" algn="l" rtl="0">
              <a:spcBef>
                <a:spcPts val="0"/>
              </a:spcBef>
              <a:spcAft>
                <a:spcPts val="0"/>
              </a:spcAft>
              <a:buNone/>
            </a:pPr>
            <a:endParaRPr sz="1300">
              <a:latin typeface="Source Sans Pro"/>
              <a:ea typeface="Source Sans Pro"/>
              <a:cs typeface="Source Sans Pro"/>
              <a:sym typeface="Source Sans Pro"/>
            </a:endParaRPr>
          </a:p>
          <a:p>
            <a:pPr marL="0" lvl="0" indent="0" algn="l" rtl="0">
              <a:spcBef>
                <a:spcPts val="0"/>
              </a:spcBef>
              <a:spcAft>
                <a:spcPts val="0"/>
              </a:spcAft>
              <a:buNone/>
            </a:pPr>
            <a:endParaRPr sz="1300">
              <a:latin typeface="Source Sans Pro"/>
              <a:ea typeface="Source Sans Pro"/>
              <a:cs typeface="Source Sans Pro"/>
              <a:sym typeface="Source Sans Pro"/>
            </a:endParaRPr>
          </a:p>
          <a:p>
            <a:pPr marL="0" lvl="0" indent="0" algn="l" rtl="0">
              <a:spcBef>
                <a:spcPts val="0"/>
              </a:spcBef>
              <a:spcAft>
                <a:spcPts val="0"/>
              </a:spcAft>
              <a:buNone/>
            </a:pPr>
            <a:r>
              <a:rPr lang="en-US" sz="1300">
                <a:latin typeface="Source Sans Pro SemiBold"/>
                <a:ea typeface="Source Sans Pro SemiBold"/>
                <a:cs typeface="Source Sans Pro SemiBold"/>
                <a:sym typeface="Source Sans Pro SemiBold"/>
              </a:rPr>
              <a:t>Comparison: </a:t>
            </a:r>
            <a:endParaRPr sz="1300">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sz="1300">
                <a:latin typeface="Source Sans Pro SemiBold"/>
                <a:ea typeface="Source Sans Pro SemiBold"/>
                <a:cs typeface="Source Sans Pro SemiBold"/>
                <a:sym typeface="Source Sans Pro SemiBold"/>
              </a:rPr>
              <a:t>10/1 -10/16 vs. 11/1 - 11/16 </a:t>
            </a:r>
            <a:endParaRPr sz="1300">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sz="1300">
                <a:latin typeface="Source Sans Pro"/>
                <a:ea typeface="Source Sans Pro"/>
                <a:cs typeface="Source Sans Pro"/>
                <a:sym typeface="Source Sans Pro"/>
              </a:rPr>
              <a:t>~3.25%  decrease in user drop off on this page</a:t>
            </a:r>
            <a:endParaRPr sz="1300">
              <a:latin typeface="Source Sans Pro"/>
              <a:ea typeface="Source Sans Pro"/>
              <a:cs typeface="Source Sans Pro"/>
              <a:sym typeface="Source Sans Pro"/>
            </a:endParaRPr>
          </a:p>
          <a:p>
            <a:pPr marL="0" lvl="0" indent="0" algn="l" rtl="0">
              <a:spcBef>
                <a:spcPts val="0"/>
              </a:spcBef>
              <a:spcAft>
                <a:spcPts val="0"/>
              </a:spcAft>
              <a:buNone/>
            </a:pPr>
            <a:endParaRPr sz="1300">
              <a:latin typeface="Source Sans Pro"/>
              <a:ea typeface="Source Sans Pro"/>
              <a:cs typeface="Source Sans Pro"/>
              <a:sym typeface="Source Sans Pro"/>
            </a:endParaRPr>
          </a:p>
          <a:p>
            <a:pPr marL="0" lvl="0" indent="0" algn="l" rtl="0">
              <a:spcBef>
                <a:spcPts val="0"/>
              </a:spcBef>
              <a:spcAft>
                <a:spcPts val="0"/>
              </a:spcAft>
              <a:buNone/>
            </a:pPr>
            <a:endParaRPr sz="1300">
              <a:latin typeface="Source Sans Pro"/>
              <a:ea typeface="Source Sans Pro"/>
              <a:cs typeface="Source Sans Pro"/>
              <a:sym typeface="Source Sans Pro"/>
            </a:endParaRPr>
          </a:p>
          <a:p>
            <a:pPr marL="0" lvl="0" indent="0" algn="l" rtl="0">
              <a:spcBef>
                <a:spcPts val="0"/>
              </a:spcBef>
              <a:spcAft>
                <a:spcPts val="0"/>
              </a:spcAft>
              <a:buNone/>
            </a:pPr>
            <a:r>
              <a:rPr lang="en-US" sz="1300">
                <a:latin typeface="Proxima Nova Semibold"/>
                <a:ea typeface="Proxima Nova Semibold"/>
                <a:cs typeface="Proxima Nova Semibold"/>
                <a:sym typeface="Proxima Nova Semibold"/>
              </a:rPr>
              <a:t>Continued feedback</a:t>
            </a:r>
            <a:r>
              <a:rPr lang="en-US" sz="1300">
                <a:latin typeface="Source Sans Pro"/>
                <a:ea typeface="Source Sans Pro"/>
                <a:cs typeface="Source Sans Pro"/>
                <a:sym typeface="Source Sans Pro"/>
              </a:rPr>
              <a:t> from Veterans “</a:t>
            </a:r>
            <a:r>
              <a:rPr lang="en-US" sz="1300" i="1">
                <a:latin typeface="Source Sans Pro"/>
                <a:ea typeface="Source Sans Pro"/>
                <a:cs typeface="Source Sans Pro"/>
                <a:sym typeface="Source Sans Pro"/>
              </a:rPr>
              <a:t>facility is not showing</a:t>
            </a:r>
            <a:r>
              <a:rPr lang="en-US" sz="1300">
                <a:latin typeface="Source Sans Pro"/>
                <a:ea typeface="Source Sans Pro"/>
                <a:cs typeface="Source Sans Pro"/>
                <a:sym typeface="Source Sans Pro"/>
              </a:rPr>
              <a:t>”  </a:t>
            </a:r>
            <a:r>
              <a:rPr lang="en-US" sz="1300" i="1">
                <a:latin typeface="Source Sans Pro"/>
                <a:ea typeface="Source Sans Pro"/>
                <a:cs typeface="Source Sans Pro"/>
                <a:sym typeface="Source Sans Pro"/>
              </a:rPr>
              <a:t>OR..</a:t>
            </a:r>
            <a:endParaRPr sz="1300" i="1">
              <a:latin typeface="Source Sans Pro"/>
              <a:ea typeface="Source Sans Pro"/>
              <a:cs typeface="Source Sans Pro"/>
              <a:sym typeface="Source Sans Pro"/>
            </a:endParaRPr>
          </a:p>
          <a:p>
            <a:pPr marL="0" lvl="0" indent="0" algn="l" rtl="0">
              <a:spcBef>
                <a:spcPts val="0"/>
              </a:spcBef>
              <a:spcAft>
                <a:spcPts val="0"/>
              </a:spcAft>
              <a:buNone/>
            </a:pPr>
            <a:r>
              <a:rPr lang="en-US" sz="1300">
                <a:latin typeface="Source Sans Pro"/>
                <a:ea typeface="Source Sans Pro"/>
                <a:cs typeface="Source Sans Pro"/>
                <a:sym typeface="Source Sans Pro"/>
              </a:rPr>
              <a:t>Seeing facilities they haven’t been to for years</a:t>
            </a:r>
            <a:endParaRPr sz="1300">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cxnSp>
        <p:nvCxnSpPr>
          <p:cNvPr id="387" name="Google Shape;387;p42"/>
          <p:cNvCxnSpPr>
            <a:stCxn id="385" idx="3"/>
            <a:endCxn id="386" idx="1"/>
          </p:cNvCxnSpPr>
          <p:nvPr/>
        </p:nvCxnSpPr>
        <p:spPr>
          <a:xfrm>
            <a:off x="2876275" y="2745975"/>
            <a:ext cx="390600" cy="411600"/>
          </a:xfrm>
          <a:prstGeom prst="straightConnector1">
            <a:avLst/>
          </a:prstGeom>
          <a:noFill/>
          <a:ln w="9525" cap="flat" cmpd="sng">
            <a:solidFill>
              <a:srgbClr val="FF0000"/>
            </a:solidFill>
            <a:prstDash val="solid"/>
            <a:round/>
            <a:headEnd type="none" w="med" len="med"/>
            <a:tailEnd type="none" w="med" len="med"/>
          </a:ln>
        </p:spPr>
      </p:cxnSp>
      <p:sp>
        <p:nvSpPr>
          <p:cNvPr id="388" name="Google Shape;388;p42"/>
          <p:cNvSpPr txBox="1"/>
          <p:nvPr/>
        </p:nvSpPr>
        <p:spPr>
          <a:xfrm>
            <a:off x="5943600" y="55400"/>
            <a:ext cx="3200400" cy="48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FFFFFF"/>
                </a:solidFill>
                <a:latin typeface="Source Sans Pro"/>
                <a:ea typeface="Source Sans Pro"/>
                <a:cs typeface="Source Sans Pro"/>
                <a:sym typeface="Source Sans Pro"/>
              </a:rPr>
              <a:t>Criteria for what facilities are displayed to a Veteran:</a:t>
            </a:r>
            <a:endParaRPr b="1">
              <a:solidFill>
                <a:srgbClr val="FFFFFF"/>
              </a:solidFill>
              <a:latin typeface="Source Sans Pro"/>
              <a:ea typeface="Source Sans Pro"/>
              <a:cs typeface="Source Sans Pro"/>
              <a:sym typeface="Source Sans Pro"/>
            </a:endParaRPr>
          </a:p>
          <a:p>
            <a:pPr marL="457200" lvl="0" indent="-304800" algn="l" rtl="0">
              <a:spcBef>
                <a:spcPts val="0"/>
              </a:spcBef>
              <a:spcAft>
                <a:spcPts val="0"/>
              </a:spcAft>
              <a:buClr>
                <a:srgbClr val="FFFFFF"/>
              </a:buClr>
              <a:buSzPts val="1200"/>
              <a:buFont typeface="Source Sans Pro"/>
              <a:buAutoNum type="arabicPeriod"/>
            </a:pPr>
            <a:r>
              <a:rPr lang="en-US" sz="1200">
                <a:solidFill>
                  <a:srgbClr val="FFFFFF"/>
                </a:solidFill>
                <a:latin typeface="Source Sans Pro"/>
                <a:ea typeface="Source Sans Pro"/>
                <a:cs typeface="Source Sans Pro"/>
                <a:sym typeface="Source Sans Pro"/>
              </a:rPr>
              <a:t>Veteran is (or has been) registered to facility</a:t>
            </a:r>
            <a:endParaRPr sz="1200">
              <a:solidFill>
                <a:srgbClr val="FFFFFF"/>
              </a:solidFill>
              <a:latin typeface="Source Sans Pro"/>
              <a:ea typeface="Source Sans Pro"/>
              <a:cs typeface="Source Sans Pro"/>
              <a:sym typeface="Source Sans Pro"/>
            </a:endParaRPr>
          </a:p>
          <a:p>
            <a:pPr marL="457200" lvl="0" indent="-304800" algn="l" rtl="0">
              <a:spcBef>
                <a:spcPts val="0"/>
              </a:spcBef>
              <a:spcAft>
                <a:spcPts val="0"/>
              </a:spcAft>
              <a:buClr>
                <a:srgbClr val="FFFFFF"/>
              </a:buClr>
              <a:buSzPts val="1200"/>
              <a:buFont typeface="Source Sans Pro"/>
              <a:buAutoNum type="arabicPeriod"/>
            </a:pPr>
            <a:r>
              <a:rPr lang="en-US" sz="1200">
                <a:solidFill>
                  <a:srgbClr val="FFFFFF"/>
                </a:solidFill>
                <a:latin typeface="Source Sans Pro"/>
                <a:ea typeface="Source Sans Pro"/>
                <a:cs typeface="Source Sans Pro"/>
                <a:sym typeface="Source Sans Pro"/>
              </a:rPr>
              <a:t>Facility has online scheduling enabled (via VATS) for the type of care selected</a:t>
            </a:r>
            <a:endParaRPr sz="12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b="1">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US" b="1">
                <a:solidFill>
                  <a:srgbClr val="FFFFFF"/>
                </a:solidFill>
                <a:latin typeface="Source Sans Pro"/>
                <a:ea typeface="Source Sans Pro"/>
                <a:cs typeface="Source Sans Pro"/>
                <a:sym typeface="Source Sans Pro"/>
              </a:rPr>
              <a:t>Facility list shown to Veterans is sorted:</a:t>
            </a:r>
            <a:endParaRPr b="1">
              <a:solidFill>
                <a:srgbClr val="FFFFFF"/>
              </a:solidFill>
              <a:latin typeface="Source Sans Pro"/>
              <a:ea typeface="Source Sans Pro"/>
              <a:cs typeface="Source Sans Pro"/>
              <a:sym typeface="Source Sans Pro"/>
            </a:endParaRPr>
          </a:p>
          <a:p>
            <a:pPr marL="457200" lvl="0" indent="-304800" algn="l" rtl="0">
              <a:spcBef>
                <a:spcPts val="0"/>
              </a:spcBef>
              <a:spcAft>
                <a:spcPts val="0"/>
              </a:spcAft>
              <a:buClr>
                <a:srgbClr val="FFFFFF"/>
              </a:buClr>
              <a:buSzPts val="1200"/>
              <a:buFont typeface="Source Sans Pro"/>
              <a:buAutoNum type="arabicPeriod"/>
            </a:pPr>
            <a:r>
              <a:rPr lang="en-US" sz="1200">
                <a:solidFill>
                  <a:srgbClr val="FFFFFF"/>
                </a:solidFill>
                <a:latin typeface="Source Sans Pro"/>
                <a:ea typeface="Source Sans Pro"/>
                <a:cs typeface="Source Sans Pro"/>
                <a:sym typeface="Source Sans Pro"/>
              </a:rPr>
              <a:t>Based on home address listed in VA Profile on VA.gov</a:t>
            </a:r>
            <a:endParaRPr sz="1200">
              <a:solidFill>
                <a:srgbClr val="FFFFFF"/>
              </a:solidFill>
              <a:latin typeface="Source Sans Pro"/>
              <a:ea typeface="Source Sans Pro"/>
              <a:cs typeface="Source Sans Pro"/>
              <a:sym typeface="Source Sans Pro"/>
            </a:endParaRPr>
          </a:p>
          <a:p>
            <a:pPr marL="457200" lvl="0" indent="-304800" algn="l" rtl="0">
              <a:spcBef>
                <a:spcPts val="0"/>
              </a:spcBef>
              <a:spcAft>
                <a:spcPts val="0"/>
              </a:spcAft>
              <a:buClr>
                <a:srgbClr val="FFFFFF"/>
              </a:buClr>
              <a:buSzPts val="1200"/>
              <a:buFont typeface="Source Sans Pro"/>
              <a:buAutoNum type="arabicPeriod"/>
            </a:pPr>
            <a:r>
              <a:rPr lang="en-US" sz="1200">
                <a:solidFill>
                  <a:srgbClr val="FFFFFF"/>
                </a:solidFill>
                <a:latin typeface="Source Sans Pro"/>
                <a:ea typeface="Source Sans Pro"/>
                <a:cs typeface="Source Sans Pro"/>
                <a:sym typeface="Source Sans Pro"/>
              </a:rPr>
              <a:t>Current location (if Veteran chooses to use this feature)</a:t>
            </a:r>
            <a:endParaRPr sz="1200">
              <a:solidFill>
                <a:srgbClr val="FFFFFF"/>
              </a:solidFill>
              <a:latin typeface="Source Sans Pro"/>
              <a:ea typeface="Source Sans Pro"/>
              <a:cs typeface="Source Sans Pro"/>
              <a:sym typeface="Source Sans Pro"/>
            </a:endParaRPr>
          </a:p>
          <a:p>
            <a:pPr marL="457200" lvl="0" indent="-304800" algn="l" rtl="0">
              <a:spcBef>
                <a:spcPts val="0"/>
              </a:spcBef>
              <a:spcAft>
                <a:spcPts val="0"/>
              </a:spcAft>
              <a:buClr>
                <a:srgbClr val="FFFFFF"/>
              </a:buClr>
              <a:buSzPts val="1200"/>
              <a:buFont typeface="Source Sans Pro"/>
              <a:buAutoNum type="arabicPeriod"/>
            </a:pPr>
            <a:r>
              <a:rPr lang="en-US" sz="1200">
                <a:solidFill>
                  <a:srgbClr val="FFFFFF"/>
                </a:solidFill>
                <a:latin typeface="Source Sans Pro"/>
                <a:ea typeface="Source Sans Pro"/>
                <a:cs typeface="Source Sans Pro"/>
                <a:sym typeface="Source Sans Pro"/>
              </a:rPr>
              <a:t>Alphabetically if Veteran does not have home address in VA Profile</a:t>
            </a:r>
            <a:endParaRPr sz="12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a:solidFill>
                <a:srgbClr val="006DBB"/>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a:solidFill>
                <a:srgbClr val="006DBB"/>
              </a:solidFill>
              <a:latin typeface="Source Sans Pro"/>
              <a:ea typeface="Source Sans Pro"/>
              <a:cs typeface="Source Sans Pro"/>
              <a:sym typeface="Source Sans Pro"/>
            </a:endParaRPr>
          </a:p>
          <a:p>
            <a:pPr marL="0" lvl="0" indent="0" algn="l" rtl="0">
              <a:spcBef>
                <a:spcPts val="0"/>
              </a:spcBef>
              <a:spcAft>
                <a:spcPts val="0"/>
              </a:spcAft>
              <a:buNone/>
            </a:pPr>
            <a:r>
              <a:rPr lang="en-US" sz="1200">
                <a:solidFill>
                  <a:srgbClr val="006DBB"/>
                </a:solidFill>
                <a:latin typeface="Source Sans Pro"/>
                <a:ea typeface="Source Sans Pro"/>
                <a:cs typeface="Source Sans Pro"/>
                <a:sym typeface="Source Sans Pro"/>
              </a:rPr>
              <a:t>If facility Veteran is looking for </a:t>
            </a:r>
            <a:r>
              <a:rPr lang="en-US" sz="1200" i="1" u="sng">
                <a:solidFill>
                  <a:srgbClr val="006DBB"/>
                </a:solidFill>
                <a:latin typeface="Source Sans Pro"/>
                <a:ea typeface="Source Sans Pro"/>
                <a:cs typeface="Source Sans Pro"/>
                <a:sym typeface="Source Sans Pro"/>
              </a:rPr>
              <a:t>does not</a:t>
            </a:r>
            <a:r>
              <a:rPr lang="en-US" sz="1200">
                <a:solidFill>
                  <a:srgbClr val="006DBB"/>
                </a:solidFill>
                <a:latin typeface="Source Sans Pro"/>
                <a:ea typeface="Source Sans Pro"/>
                <a:cs typeface="Source Sans Pro"/>
                <a:sym typeface="Source Sans Pro"/>
              </a:rPr>
              <a:t> have VAOS enabled (via VATS), that facility will not show to Veteran.</a:t>
            </a:r>
            <a:endParaRPr sz="1200">
              <a:solidFill>
                <a:srgbClr val="006DBB"/>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006DBB"/>
              </a:solidFill>
              <a:latin typeface="Source Sans Pro"/>
              <a:ea typeface="Source Sans Pro"/>
              <a:cs typeface="Source Sans Pro"/>
              <a:sym typeface="Source Sans Pro"/>
            </a:endParaRPr>
          </a:p>
          <a:p>
            <a:pPr marL="0" lvl="0" indent="0" algn="l" rtl="0">
              <a:spcBef>
                <a:spcPts val="0"/>
              </a:spcBef>
              <a:spcAft>
                <a:spcPts val="0"/>
              </a:spcAft>
              <a:buNone/>
            </a:pPr>
            <a:r>
              <a:rPr lang="en-US" sz="1200">
                <a:solidFill>
                  <a:srgbClr val="006DBB"/>
                </a:solidFill>
                <a:latin typeface="Source Sans Pro SemiBold"/>
                <a:ea typeface="Source Sans Pro SemiBold"/>
                <a:cs typeface="Source Sans Pro SemiBold"/>
                <a:sym typeface="Source Sans Pro SemiBold"/>
              </a:rPr>
              <a:t>Focus next - improvement to properly set expectations for facility availability.</a:t>
            </a:r>
            <a:endParaRPr sz="1200">
              <a:solidFill>
                <a:srgbClr val="006DBB"/>
              </a:solidFill>
              <a:latin typeface="Source Sans Pro SemiBold"/>
              <a:ea typeface="Source Sans Pro SemiBold"/>
              <a:cs typeface="Source Sans Pro SemiBold"/>
              <a:sym typeface="Source Sans Pro SemiBold"/>
            </a:endParaRPr>
          </a:p>
        </p:txBody>
      </p:sp>
    </p:spTree>
    <p:extLst>
      <p:ext uri="{BB962C8B-B14F-4D97-AF65-F5344CB8AC3E}">
        <p14:creationId xmlns:p14="http://schemas.microsoft.com/office/powerpoint/2010/main" val="242123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228600" y="571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Veteran example of this...</a:t>
            </a:r>
            <a:endParaRPr/>
          </a:p>
        </p:txBody>
      </p:sp>
      <p:sp>
        <p:nvSpPr>
          <p:cNvPr id="395" name="Google Shape;395;p43"/>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396" name="Google Shape;396;p43"/>
          <p:cNvPicPr preferRelativeResize="0"/>
          <p:nvPr/>
        </p:nvPicPr>
        <p:blipFill>
          <a:blip r:embed="rId3">
            <a:alphaModFix/>
          </a:blip>
          <a:stretch>
            <a:fillRect/>
          </a:stretch>
        </p:blipFill>
        <p:spPr>
          <a:xfrm>
            <a:off x="3830438" y="758125"/>
            <a:ext cx="3713371" cy="4075651"/>
          </a:xfrm>
          <a:prstGeom prst="rect">
            <a:avLst/>
          </a:prstGeom>
          <a:noFill/>
          <a:ln>
            <a:noFill/>
          </a:ln>
          <a:effectLst>
            <a:outerShdw blurRad="57150" dist="19050" dir="5400000" algn="bl" rotWithShape="0">
              <a:srgbClr val="000000">
                <a:alpha val="50000"/>
              </a:srgbClr>
            </a:outerShdw>
          </a:effectLst>
        </p:spPr>
      </p:pic>
      <p:sp>
        <p:nvSpPr>
          <p:cNvPr id="397" name="Google Shape;397;p43"/>
          <p:cNvSpPr/>
          <p:nvPr/>
        </p:nvSpPr>
        <p:spPr>
          <a:xfrm>
            <a:off x="3885425" y="1661800"/>
            <a:ext cx="2151000" cy="322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 name="Google Shape;398;p43"/>
          <p:cNvPicPr preferRelativeResize="0"/>
          <p:nvPr/>
        </p:nvPicPr>
        <p:blipFill>
          <a:blip r:embed="rId4">
            <a:alphaModFix/>
          </a:blip>
          <a:stretch>
            <a:fillRect/>
          </a:stretch>
        </p:blipFill>
        <p:spPr>
          <a:xfrm>
            <a:off x="359075" y="818500"/>
            <a:ext cx="3056925" cy="4020200"/>
          </a:xfrm>
          <a:prstGeom prst="rect">
            <a:avLst/>
          </a:prstGeom>
          <a:noFill/>
          <a:ln>
            <a:noFill/>
          </a:ln>
          <a:effectLst>
            <a:outerShdw blurRad="57150" dist="19050" dir="5400000" algn="bl" rotWithShape="0">
              <a:srgbClr val="000000">
                <a:alpha val="50000"/>
              </a:srgbClr>
            </a:outerShdw>
          </a:effectLst>
        </p:spPr>
      </p:pic>
      <p:sp>
        <p:nvSpPr>
          <p:cNvPr id="399" name="Google Shape;399;p43"/>
          <p:cNvSpPr/>
          <p:nvPr/>
        </p:nvSpPr>
        <p:spPr>
          <a:xfrm>
            <a:off x="372300" y="3125175"/>
            <a:ext cx="1541400" cy="39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43"/>
          <p:cNvCxnSpPr>
            <a:stCxn id="399" idx="3"/>
            <a:endCxn id="397" idx="1"/>
          </p:cNvCxnSpPr>
          <p:nvPr/>
        </p:nvCxnSpPr>
        <p:spPr>
          <a:xfrm rot="10800000" flipH="1">
            <a:off x="1913700" y="3274425"/>
            <a:ext cx="1971600" cy="49200"/>
          </a:xfrm>
          <a:prstGeom prst="straightConnector1">
            <a:avLst/>
          </a:prstGeom>
          <a:noFill/>
          <a:ln w="9525" cap="flat" cmpd="sng">
            <a:solidFill>
              <a:srgbClr val="FF0000"/>
            </a:solidFill>
            <a:prstDash val="solid"/>
            <a:round/>
            <a:headEnd type="none" w="med" len="med"/>
            <a:tailEnd type="none" w="med" len="med"/>
          </a:ln>
        </p:spPr>
      </p:cxnSp>
      <p:sp>
        <p:nvSpPr>
          <p:cNvPr id="401" name="Google Shape;401;p43"/>
          <p:cNvSpPr txBox="1"/>
          <p:nvPr/>
        </p:nvSpPr>
        <p:spPr>
          <a:xfrm>
            <a:off x="6647250" y="1482625"/>
            <a:ext cx="2263200" cy="3101400"/>
          </a:xfrm>
          <a:prstGeom prst="rect">
            <a:avLst/>
          </a:prstGeom>
          <a:solidFill>
            <a:srgbClr val="EFEFE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000" b="1" u="sng">
                <a:latin typeface="Source Sans Pro"/>
                <a:ea typeface="Source Sans Pro"/>
                <a:cs typeface="Source Sans Pro"/>
                <a:sym typeface="Source Sans Pro"/>
              </a:rPr>
              <a:t>What happened here?</a:t>
            </a:r>
            <a:endParaRPr sz="1000" b="1" u="sng">
              <a:latin typeface="Source Sans Pro"/>
              <a:ea typeface="Source Sans Pro"/>
              <a:cs typeface="Source Sans Pro"/>
              <a:sym typeface="Source Sans Pro"/>
            </a:endParaRPr>
          </a:p>
          <a:p>
            <a:pPr marL="0" lvl="0" indent="0" algn="l" rtl="0">
              <a:spcBef>
                <a:spcPts val="0"/>
              </a:spcBef>
              <a:spcAft>
                <a:spcPts val="0"/>
              </a:spcAft>
              <a:buNone/>
            </a:pPr>
            <a:endParaRPr sz="1000">
              <a:latin typeface="Source Sans Pro"/>
              <a:ea typeface="Source Sans Pro"/>
              <a:cs typeface="Source Sans Pro"/>
              <a:sym typeface="Source Sans Pro"/>
            </a:endParaRPr>
          </a:p>
          <a:p>
            <a:pPr marL="0" lvl="0" indent="0" algn="l" rtl="0">
              <a:spcBef>
                <a:spcPts val="0"/>
              </a:spcBef>
              <a:spcAft>
                <a:spcPts val="0"/>
              </a:spcAft>
              <a:buNone/>
            </a:pPr>
            <a:r>
              <a:rPr lang="en-US" sz="1000">
                <a:latin typeface="Source Sans Pro"/>
                <a:ea typeface="Source Sans Pro"/>
                <a:cs typeface="Source Sans Pro"/>
                <a:sym typeface="Source Sans Pro"/>
              </a:rPr>
              <a:t>Veteran wanted to schedule an appointment in VAOS for Primary Care at VAMC</a:t>
            </a:r>
            <a:endParaRPr sz="1000">
              <a:latin typeface="Source Sans Pro"/>
              <a:ea typeface="Source Sans Pro"/>
              <a:cs typeface="Source Sans Pro"/>
              <a:sym typeface="Source Sans Pro"/>
            </a:endParaRPr>
          </a:p>
          <a:p>
            <a:pPr marL="0" lvl="0" indent="0" algn="l" rtl="0">
              <a:spcBef>
                <a:spcPts val="0"/>
              </a:spcBef>
              <a:spcAft>
                <a:spcPts val="0"/>
              </a:spcAft>
              <a:buNone/>
            </a:pPr>
            <a:endParaRPr sz="1000">
              <a:latin typeface="Source Sans Pro"/>
              <a:ea typeface="Source Sans Pro"/>
              <a:cs typeface="Source Sans Pro"/>
              <a:sym typeface="Source Sans Pro"/>
            </a:endParaRPr>
          </a:p>
          <a:p>
            <a:pPr marL="0" lvl="0" indent="0" algn="l" rtl="0">
              <a:spcBef>
                <a:spcPts val="0"/>
              </a:spcBef>
              <a:spcAft>
                <a:spcPts val="0"/>
              </a:spcAft>
              <a:buNone/>
            </a:pPr>
            <a:r>
              <a:rPr lang="en-US" sz="1000">
                <a:latin typeface="Source Sans Pro"/>
                <a:ea typeface="Source Sans Pro"/>
                <a:cs typeface="Source Sans Pro"/>
                <a:sym typeface="Source Sans Pro"/>
              </a:rPr>
              <a:t>Veteran expected to see DC VAMC in list</a:t>
            </a:r>
            <a:endParaRPr sz="1000" i="1">
              <a:latin typeface="Source Sans Pro"/>
              <a:ea typeface="Source Sans Pro"/>
              <a:cs typeface="Source Sans Pro"/>
              <a:sym typeface="Source Sans Pro"/>
            </a:endParaRPr>
          </a:p>
          <a:p>
            <a:pPr marL="0" lvl="0" indent="0" algn="l" rtl="0">
              <a:spcBef>
                <a:spcPts val="0"/>
              </a:spcBef>
              <a:spcAft>
                <a:spcPts val="0"/>
              </a:spcAft>
              <a:buNone/>
            </a:pPr>
            <a:endParaRPr sz="1000">
              <a:latin typeface="Source Sans Pro"/>
              <a:ea typeface="Source Sans Pro"/>
              <a:cs typeface="Source Sans Pro"/>
              <a:sym typeface="Source Sans Pro"/>
            </a:endParaRPr>
          </a:p>
          <a:p>
            <a:pPr marL="0" lvl="0" indent="0" algn="l" rtl="0">
              <a:spcBef>
                <a:spcPts val="0"/>
              </a:spcBef>
              <a:spcAft>
                <a:spcPts val="0"/>
              </a:spcAft>
              <a:buNone/>
            </a:pPr>
            <a:r>
              <a:rPr lang="en-US" sz="1000">
                <a:latin typeface="Source Sans Pro"/>
                <a:ea typeface="Source Sans Pro"/>
                <a:cs typeface="Source Sans Pro"/>
                <a:sym typeface="Source Sans Pro"/>
              </a:rPr>
              <a:t>Veteran was returned options in Ohio</a:t>
            </a:r>
            <a:endParaRPr sz="1000">
              <a:latin typeface="Source Sans Pro"/>
              <a:ea typeface="Source Sans Pro"/>
              <a:cs typeface="Source Sans Pro"/>
              <a:sym typeface="Source Sans Pro"/>
            </a:endParaRPr>
          </a:p>
          <a:p>
            <a:pPr marL="0" lvl="0" indent="0" algn="l" rtl="0">
              <a:spcBef>
                <a:spcPts val="0"/>
              </a:spcBef>
              <a:spcAft>
                <a:spcPts val="0"/>
              </a:spcAft>
              <a:buNone/>
            </a:pPr>
            <a:endParaRPr sz="1000">
              <a:latin typeface="Source Sans Pro"/>
              <a:ea typeface="Source Sans Pro"/>
              <a:cs typeface="Source Sans Pro"/>
              <a:sym typeface="Source Sans Pro"/>
            </a:endParaRPr>
          </a:p>
          <a:p>
            <a:pPr marL="0" lvl="0" indent="0" algn="l" rtl="0">
              <a:spcBef>
                <a:spcPts val="0"/>
              </a:spcBef>
              <a:spcAft>
                <a:spcPts val="0"/>
              </a:spcAft>
              <a:buNone/>
            </a:pPr>
            <a:r>
              <a:rPr lang="en-US" sz="1000">
                <a:latin typeface="Source Sans Pro"/>
                <a:ea typeface="Source Sans Pro"/>
                <a:cs typeface="Source Sans Pro"/>
                <a:sym typeface="Source Sans Pro"/>
              </a:rPr>
              <a:t>Veteran is registered in DC &amp; Ohio</a:t>
            </a:r>
            <a:endParaRPr sz="1000">
              <a:latin typeface="Source Sans Pro"/>
              <a:ea typeface="Source Sans Pro"/>
              <a:cs typeface="Source Sans Pro"/>
              <a:sym typeface="Source Sans Pro"/>
            </a:endParaRPr>
          </a:p>
          <a:p>
            <a:pPr marL="0" lvl="0" indent="0" algn="l" rtl="0">
              <a:spcBef>
                <a:spcPts val="0"/>
              </a:spcBef>
              <a:spcAft>
                <a:spcPts val="0"/>
              </a:spcAft>
              <a:buNone/>
            </a:pPr>
            <a:endParaRPr sz="1000">
              <a:latin typeface="Source Sans Pro"/>
              <a:ea typeface="Source Sans Pro"/>
              <a:cs typeface="Source Sans Pro"/>
              <a:sym typeface="Source Sans Pro"/>
            </a:endParaRPr>
          </a:p>
          <a:p>
            <a:pPr marL="0" lvl="0" indent="0" algn="l" rtl="0">
              <a:spcBef>
                <a:spcPts val="0"/>
              </a:spcBef>
              <a:spcAft>
                <a:spcPts val="0"/>
              </a:spcAft>
              <a:buNone/>
            </a:pPr>
            <a:r>
              <a:rPr lang="en-US" sz="1000">
                <a:latin typeface="Source Sans Pro"/>
                <a:ea typeface="Source Sans Pro"/>
                <a:cs typeface="Source Sans Pro"/>
                <a:sym typeface="Source Sans Pro"/>
              </a:rPr>
              <a:t>DC VAMC only has mental health enabled for online scheduling (all other care types turned off for VAOS) </a:t>
            </a:r>
            <a:endParaRPr sz="1000">
              <a:latin typeface="Source Sans Pro"/>
              <a:ea typeface="Source Sans Pro"/>
              <a:cs typeface="Source Sans Pro"/>
              <a:sym typeface="Source Sans Pro"/>
            </a:endParaRPr>
          </a:p>
          <a:p>
            <a:pPr marL="0" lvl="0" indent="0" algn="l" rtl="0">
              <a:spcBef>
                <a:spcPts val="0"/>
              </a:spcBef>
              <a:spcAft>
                <a:spcPts val="0"/>
              </a:spcAft>
              <a:buNone/>
            </a:pPr>
            <a:endParaRPr sz="1000">
              <a:latin typeface="Source Sans Pro"/>
              <a:ea typeface="Source Sans Pro"/>
              <a:cs typeface="Source Sans Pro"/>
              <a:sym typeface="Source Sans Pro"/>
            </a:endParaRPr>
          </a:p>
          <a:p>
            <a:pPr marL="0" lvl="0" indent="0" algn="l" rtl="0">
              <a:spcBef>
                <a:spcPts val="0"/>
              </a:spcBef>
              <a:spcAft>
                <a:spcPts val="0"/>
              </a:spcAft>
              <a:buNone/>
            </a:pPr>
            <a:r>
              <a:rPr lang="en-US" sz="1000">
                <a:latin typeface="Source Sans Pro"/>
                <a:ea typeface="Source Sans Pro"/>
                <a:cs typeface="Source Sans Pro"/>
                <a:sym typeface="Source Sans Pro"/>
              </a:rPr>
              <a:t>Veteran would have considered CBOC closer to them in Virginia, but not registered so didn’t show</a:t>
            </a:r>
            <a:endParaRPr sz="1000">
              <a:latin typeface="Source Sans Pro"/>
              <a:ea typeface="Source Sans Pro"/>
              <a:cs typeface="Source Sans Pro"/>
              <a:sym typeface="Source Sans Pro"/>
            </a:endParaRPr>
          </a:p>
        </p:txBody>
      </p:sp>
    </p:spTree>
    <p:extLst>
      <p:ext uri="{BB962C8B-B14F-4D97-AF65-F5344CB8AC3E}">
        <p14:creationId xmlns:p14="http://schemas.microsoft.com/office/powerpoint/2010/main" val="435843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408" name="Google Shape;408;p44"/>
          <p:cNvSpPr txBox="1">
            <a:spLocks noGrp="1"/>
          </p:cNvSpPr>
          <p:nvPr>
            <p:ph type="title"/>
          </p:nvPr>
        </p:nvSpPr>
        <p:spPr>
          <a:xfrm>
            <a:off x="457200" y="133350"/>
            <a:ext cx="25716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Veteran Affinity Mapping</a:t>
            </a:r>
            <a:endParaRPr/>
          </a:p>
        </p:txBody>
      </p:sp>
      <p:sp>
        <p:nvSpPr>
          <p:cNvPr id="409" name="Google Shape;409;p44"/>
          <p:cNvSpPr/>
          <p:nvPr/>
        </p:nvSpPr>
        <p:spPr>
          <a:xfrm>
            <a:off x="558300" y="1937675"/>
            <a:ext cx="2369400" cy="24486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latin typeface="Source Sans Pro SemiBold"/>
                <a:ea typeface="Source Sans Pro SemiBold"/>
                <a:cs typeface="Source Sans Pro SemiBold"/>
                <a:sym typeface="Source Sans Pro SemiBold"/>
              </a:rPr>
              <a:t>Overall Key takeaway</a:t>
            </a:r>
            <a:endParaRPr sz="1500">
              <a:latin typeface="Source Sans Pro"/>
              <a:ea typeface="Source Sans Pro"/>
              <a:cs typeface="Source Sans Pro"/>
              <a:sym typeface="Source Sans Pro"/>
            </a:endParaRPr>
          </a:p>
          <a:p>
            <a:pPr marL="0" lvl="0" indent="0" algn="ctr" rtl="0">
              <a:spcBef>
                <a:spcPts val="0"/>
              </a:spcBef>
              <a:spcAft>
                <a:spcPts val="0"/>
              </a:spcAft>
              <a:buNone/>
            </a:pPr>
            <a:r>
              <a:rPr lang="en-US" sz="1000">
                <a:latin typeface="Source Sans Pro Light"/>
                <a:ea typeface="Source Sans Pro Light"/>
                <a:cs typeface="Source Sans Pro Light"/>
                <a:sym typeface="Source Sans Pro Light"/>
              </a:rPr>
              <a:t>(that is echoed in research that follows)</a:t>
            </a:r>
            <a:endParaRPr sz="1000">
              <a:latin typeface="Source Sans Pro Light"/>
              <a:ea typeface="Source Sans Pro Light"/>
              <a:cs typeface="Source Sans Pro Light"/>
              <a:sym typeface="Source Sans Pro Light"/>
            </a:endParaRPr>
          </a:p>
          <a:p>
            <a:pPr marL="0" lvl="0" indent="0" algn="ctr" rtl="0">
              <a:spcBef>
                <a:spcPts val="0"/>
              </a:spcBef>
              <a:spcAft>
                <a:spcPts val="0"/>
              </a:spcAft>
              <a:buNone/>
            </a:pPr>
            <a:endParaRPr sz="1100">
              <a:latin typeface="Source Sans Pro Light"/>
              <a:ea typeface="Source Sans Pro Light"/>
              <a:cs typeface="Source Sans Pro Light"/>
              <a:sym typeface="Source Sans Pro Light"/>
            </a:endParaRPr>
          </a:p>
          <a:p>
            <a:pPr marL="0" lvl="0" indent="0" algn="ctr" rtl="0">
              <a:spcBef>
                <a:spcPts val="0"/>
              </a:spcBef>
              <a:spcAft>
                <a:spcPts val="0"/>
              </a:spcAft>
              <a:buNone/>
            </a:pPr>
            <a:r>
              <a:rPr lang="en-US" sz="1100">
                <a:latin typeface="Source Sans Pro"/>
                <a:ea typeface="Source Sans Pro"/>
                <a:cs typeface="Source Sans Pro"/>
                <a:sym typeface="Source Sans Pro"/>
              </a:rPr>
              <a:t>Veterans expect to be able to direct-schedule appointments online based on their location, but because of inconsistencies in scheduling practices, </a:t>
            </a:r>
            <a:endParaRPr sz="1100">
              <a:latin typeface="Source Sans Pro"/>
              <a:ea typeface="Source Sans Pro"/>
              <a:cs typeface="Source Sans Pro"/>
              <a:sym typeface="Source Sans Pro"/>
            </a:endParaRPr>
          </a:p>
          <a:p>
            <a:pPr marL="0" lvl="0" indent="0" algn="ctr" rtl="0">
              <a:spcBef>
                <a:spcPts val="0"/>
              </a:spcBef>
              <a:spcAft>
                <a:spcPts val="0"/>
              </a:spcAft>
              <a:buNone/>
            </a:pPr>
            <a:r>
              <a:rPr lang="en-US" sz="1100">
                <a:latin typeface="Source Sans Pro"/>
                <a:ea typeface="Source Sans Pro"/>
                <a:cs typeface="Source Sans Pro"/>
                <a:sym typeface="Source Sans Pro"/>
              </a:rPr>
              <a:t>it is challenging to effectively communicate what </a:t>
            </a:r>
            <a:endParaRPr sz="1100">
              <a:latin typeface="Source Sans Pro"/>
              <a:ea typeface="Source Sans Pro"/>
              <a:cs typeface="Source Sans Pro"/>
              <a:sym typeface="Source Sans Pro"/>
            </a:endParaRPr>
          </a:p>
          <a:p>
            <a:pPr marL="0" lvl="0" indent="0" algn="ctr" rtl="0">
              <a:spcBef>
                <a:spcPts val="0"/>
              </a:spcBef>
              <a:spcAft>
                <a:spcPts val="0"/>
              </a:spcAft>
              <a:buNone/>
            </a:pPr>
            <a:r>
              <a:rPr lang="en-US" sz="1100">
                <a:latin typeface="Source Sans Pro"/>
                <a:ea typeface="Source Sans Pro"/>
                <a:cs typeface="Source Sans Pro"/>
                <a:sym typeface="Source Sans Pro"/>
              </a:rPr>
              <a:t>is happening "under the hood."</a:t>
            </a:r>
            <a:endParaRPr sz="1100">
              <a:latin typeface="Source Sans Pro"/>
              <a:ea typeface="Source Sans Pro"/>
              <a:cs typeface="Source Sans Pro"/>
              <a:sym typeface="Source Sans Pro"/>
            </a:endParaRPr>
          </a:p>
          <a:p>
            <a:pPr marL="0" lvl="0" indent="0" algn="ctr" rtl="0">
              <a:spcBef>
                <a:spcPts val="0"/>
              </a:spcBef>
              <a:spcAft>
                <a:spcPts val="0"/>
              </a:spcAft>
              <a:buNone/>
            </a:pPr>
            <a:endParaRPr sz="1200">
              <a:latin typeface="Source Sans Pro"/>
              <a:ea typeface="Source Sans Pro"/>
              <a:cs typeface="Source Sans Pro"/>
              <a:sym typeface="Source Sans Pro"/>
            </a:endParaRPr>
          </a:p>
        </p:txBody>
      </p:sp>
      <p:pic>
        <p:nvPicPr>
          <p:cNvPr id="410" name="Google Shape;410;p44"/>
          <p:cNvPicPr preferRelativeResize="0"/>
          <p:nvPr/>
        </p:nvPicPr>
        <p:blipFill>
          <a:blip r:embed="rId3">
            <a:alphaModFix/>
          </a:blip>
          <a:stretch>
            <a:fillRect/>
          </a:stretch>
        </p:blipFill>
        <p:spPr>
          <a:xfrm>
            <a:off x="3467600" y="172950"/>
            <a:ext cx="5567352" cy="1606331"/>
          </a:xfrm>
          <a:prstGeom prst="rect">
            <a:avLst/>
          </a:prstGeom>
          <a:noFill/>
          <a:ln>
            <a:noFill/>
          </a:ln>
        </p:spPr>
      </p:pic>
      <p:sp>
        <p:nvSpPr>
          <p:cNvPr id="411" name="Google Shape;411;p44"/>
          <p:cNvSpPr/>
          <p:nvPr/>
        </p:nvSpPr>
        <p:spPr>
          <a:xfrm>
            <a:off x="3467600" y="2276250"/>
            <a:ext cx="2731500" cy="2698800"/>
          </a:xfrm>
          <a:prstGeom prst="rect">
            <a:avLst/>
          </a:prstGeom>
          <a:solidFill>
            <a:srgbClr val="F3F3F3"/>
          </a:solidFill>
          <a:ln>
            <a:noFill/>
          </a:ln>
        </p:spPr>
        <p:txBody>
          <a:bodyPr spcFirstLastPara="1" wrap="square" lIns="91425" tIns="91425" rIns="91425" bIns="91425" anchor="ctr" anchorCtr="0">
            <a:noAutofit/>
          </a:bodyPr>
          <a:lstStyle/>
          <a:p>
            <a:pPr marL="457200" lvl="0" indent="-292100" algn="l" rtl="0">
              <a:spcBef>
                <a:spcPts val="0"/>
              </a:spcBef>
              <a:spcAft>
                <a:spcPts val="0"/>
              </a:spcAft>
              <a:buClr>
                <a:srgbClr val="000000"/>
              </a:buClr>
              <a:buSzPts val="1000"/>
              <a:buFont typeface="Source Sans Pro"/>
              <a:buAutoNum type="arabicPeriod"/>
            </a:pPr>
            <a:r>
              <a:rPr lang="en-US" sz="1000">
                <a:latin typeface="Source Sans Pro"/>
                <a:ea typeface="Source Sans Pro"/>
                <a:cs typeface="Source Sans Pro"/>
                <a:sym typeface="Source Sans Pro"/>
              </a:rPr>
              <a:t>Veteran’s want to use VAOS to direct schedule appointments, not make requests for an appointment that still requires phone coordination</a:t>
            </a:r>
            <a:endParaRPr sz="1000">
              <a:latin typeface="Source Sans Pro"/>
              <a:ea typeface="Source Sans Pro"/>
              <a:cs typeface="Source Sans Pro"/>
              <a:sym typeface="Source Sans Pro"/>
            </a:endParaRPr>
          </a:p>
          <a:p>
            <a:pPr marL="457200" lvl="0" indent="-292100" algn="l" rtl="0">
              <a:spcBef>
                <a:spcPts val="0"/>
              </a:spcBef>
              <a:spcAft>
                <a:spcPts val="0"/>
              </a:spcAft>
              <a:buClr>
                <a:srgbClr val="000000"/>
              </a:buClr>
              <a:buSzPts val="1000"/>
              <a:buFont typeface="Source Sans Pro"/>
              <a:buAutoNum type="arabicPeriod"/>
            </a:pPr>
            <a:r>
              <a:rPr lang="en-US" sz="1000">
                <a:latin typeface="Source Sans Pro"/>
                <a:ea typeface="Source Sans Pro"/>
                <a:cs typeface="Source Sans Pro"/>
                <a:sym typeface="Source Sans Pro"/>
              </a:rPr>
              <a:t>Confusion and frustration with limited list of types of care available for online scheduling</a:t>
            </a:r>
            <a:endParaRPr sz="1000">
              <a:latin typeface="Source Sans Pro"/>
              <a:ea typeface="Source Sans Pro"/>
              <a:cs typeface="Source Sans Pro"/>
              <a:sym typeface="Source Sans Pro"/>
            </a:endParaRPr>
          </a:p>
          <a:p>
            <a:pPr marL="457200" lvl="0" indent="-292100" algn="l" rtl="0">
              <a:spcBef>
                <a:spcPts val="0"/>
              </a:spcBef>
              <a:spcAft>
                <a:spcPts val="0"/>
              </a:spcAft>
              <a:buClr>
                <a:srgbClr val="000000"/>
              </a:buClr>
              <a:buSzPts val="1000"/>
              <a:buAutoNum type="arabicPeriod"/>
            </a:pPr>
            <a:r>
              <a:rPr lang="en-US" sz="1000">
                <a:latin typeface="Source Sans Pro"/>
                <a:ea typeface="Source Sans Pro"/>
                <a:cs typeface="Source Sans Pro"/>
                <a:sym typeface="Source Sans Pro"/>
              </a:rPr>
              <a:t>Inconsistencies of why some facilities show in VAOS and others don’t</a:t>
            </a:r>
            <a:endParaRPr sz="1000">
              <a:latin typeface="Source Sans Pro"/>
              <a:ea typeface="Source Sans Pro"/>
              <a:cs typeface="Source Sans Pro"/>
              <a:sym typeface="Source Sans Pro"/>
            </a:endParaRPr>
          </a:p>
          <a:p>
            <a:pPr marL="457200" lvl="0" indent="-292100" algn="l" rtl="0">
              <a:spcBef>
                <a:spcPts val="0"/>
              </a:spcBef>
              <a:spcAft>
                <a:spcPts val="0"/>
              </a:spcAft>
              <a:buClr>
                <a:srgbClr val="000000"/>
              </a:buClr>
              <a:buSzPts val="1000"/>
              <a:buAutoNum type="arabicPeriod"/>
            </a:pPr>
            <a:r>
              <a:rPr lang="en-US" sz="1000">
                <a:latin typeface="Source Sans Pro"/>
                <a:ea typeface="Source Sans Pro"/>
                <a:cs typeface="Source Sans Pro"/>
                <a:sym typeface="Source Sans Pro"/>
              </a:rPr>
              <a:t>Community care's data in PPMS is not aligned to VA's health taxonomy.</a:t>
            </a:r>
            <a:endParaRPr sz="1000">
              <a:latin typeface="Source Sans Pro"/>
              <a:ea typeface="Source Sans Pro"/>
              <a:cs typeface="Source Sans Pro"/>
              <a:sym typeface="Source Sans Pro"/>
            </a:endParaRPr>
          </a:p>
          <a:p>
            <a:pPr marL="457200" lvl="0" indent="-292100" algn="l" rtl="0">
              <a:spcBef>
                <a:spcPts val="0"/>
              </a:spcBef>
              <a:spcAft>
                <a:spcPts val="0"/>
              </a:spcAft>
              <a:buClr>
                <a:srgbClr val="000000"/>
              </a:buClr>
              <a:buSzPts val="1000"/>
              <a:buAutoNum type="arabicPeriod"/>
            </a:pPr>
            <a:r>
              <a:rPr lang="en-US" sz="1000">
                <a:latin typeface="Source Sans Pro"/>
                <a:ea typeface="Source Sans Pro"/>
                <a:cs typeface="Source Sans Pro"/>
                <a:sym typeface="Source Sans Pro"/>
              </a:rPr>
              <a:t>Troubleshooting direction provided from contact center to Veteran incorrect</a:t>
            </a:r>
            <a:endParaRPr sz="1000">
              <a:latin typeface="Source Sans Pro"/>
              <a:ea typeface="Source Sans Pro"/>
              <a:cs typeface="Source Sans Pro"/>
              <a:sym typeface="Source Sans Pro"/>
            </a:endParaRPr>
          </a:p>
          <a:p>
            <a:pPr marL="457200" lvl="0" indent="0" algn="l" rtl="0">
              <a:spcBef>
                <a:spcPts val="0"/>
              </a:spcBef>
              <a:spcAft>
                <a:spcPts val="0"/>
              </a:spcAft>
              <a:buNone/>
            </a:pPr>
            <a:endParaRPr sz="1000">
              <a:latin typeface="Source Sans Pro"/>
              <a:ea typeface="Source Sans Pro"/>
              <a:cs typeface="Source Sans Pro"/>
              <a:sym typeface="Source Sans Pro"/>
            </a:endParaRPr>
          </a:p>
          <a:p>
            <a:pPr marL="0" lvl="0" indent="0" algn="ctr" rtl="0">
              <a:spcBef>
                <a:spcPts val="0"/>
              </a:spcBef>
              <a:spcAft>
                <a:spcPts val="0"/>
              </a:spcAft>
              <a:buNone/>
            </a:pPr>
            <a:r>
              <a:rPr lang="en-US" sz="1200" b="1" i="1">
                <a:latin typeface="Source Sans Pro"/>
                <a:ea typeface="Source Sans Pro"/>
                <a:cs typeface="Source Sans Pro"/>
                <a:sym typeface="Source Sans Pro"/>
              </a:rPr>
              <a:t>“</a:t>
            </a:r>
            <a:r>
              <a:rPr lang="en-US" sz="1100" b="1" i="1">
                <a:solidFill>
                  <a:srgbClr val="222222"/>
                </a:solidFill>
                <a:latin typeface="Source Sans Pro"/>
                <a:ea typeface="Source Sans Pro"/>
                <a:cs typeface="Source Sans Pro"/>
                <a:sym typeface="Source Sans Pro"/>
              </a:rPr>
              <a:t>I do not trust VA to call me back”</a:t>
            </a:r>
            <a:endParaRPr sz="1200" b="1" i="1">
              <a:latin typeface="Source Sans Pro"/>
              <a:ea typeface="Source Sans Pro"/>
              <a:cs typeface="Source Sans Pro"/>
              <a:sym typeface="Source Sans Pro"/>
            </a:endParaRPr>
          </a:p>
        </p:txBody>
      </p:sp>
      <p:sp>
        <p:nvSpPr>
          <p:cNvPr id="412" name="Google Shape;412;p44"/>
          <p:cNvSpPr/>
          <p:nvPr/>
        </p:nvSpPr>
        <p:spPr>
          <a:xfrm>
            <a:off x="6303450" y="2276250"/>
            <a:ext cx="2731500" cy="2698800"/>
          </a:xfrm>
          <a:prstGeom prst="rect">
            <a:avLst/>
          </a:prstGeom>
          <a:solidFill>
            <a:srgbClr val="F3F3F3"/>
          </a:solid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Source Sans Pro SemiBold"/>
              <a:buChar char="●"/>
            </a:pPr>
            <a:r>
              <a:rPr lang="en-US" sz="1100">
                <a:latin typeface="Source Sans Pro SemiBold"/>
                <a:ea typeface="Source Sans Pro SemiBold"/>
                <a:cs typeface="Source Sans Pro SemiBold"/>
                <a:sym typeface="Source Sans Pro SemiBold"/>
              </a:rPr>
              <a:t>VAOS application:</a:t>
            </a:r>
            <a:endParaRPr sz="1100">
              <a:latin typeface="Source Sans Pro SemiBold"/>
              <a:ea typeface="Source Sans Pro SemiBold"/>
              <a:cs typeface="Source Sans Pro SemiBold"/>
              <a:sym typeface="Source Sans Pro SemiBold"/>
            </a:endParaRPr>
          </a:p>
          <a:p>
            <a:pPr marL="628650" lvl="1" indent="-285750" algn="l" rtl="0">
              <a:spcBef>
                <a:spcPts val="0"/>
              </a:spcBef>
              <a:spcAft>
                <a:spcPts val="0"/>
              </a:spcAft>
              <a:buSzPts val="900"/>
              <a:buFont typeface="Source Sans Pro"/>
              <a:buChar char="○"/>
            </a:pPr>
            <a:r>
              <a:rPr lang="en-US" sz="900">
                <a:latin typeface="Source Sans Pro"/>
                <a:ea typeface="Source Sans Pro"/>
                <a:cs typeface="Source Sans Pro"/>
                <a:sym typeface="Source Sans Pro"/>
              </a:rPr>
              <a:t>Clarity in app about care types &amp; facilities</a:t>
            </a:r>
            <a:endParaRPr sz="900">
              <a:latin typeface="Source Sans Pro"/>
              <a:ea typeface="Source Sans Pro"/>
              <a:cs typeface="Source Sans Pro"/>
              <a:sym typeface="Source Sans Pro"/>
            </a:endParaRPr>
          </a:p>
          <a:p>
            <a:pPr marL="628650" lvl="1" indent="-285750" algn="l" rtl="0">
              <a:spcBef>
                <a:spcPts val="0"/>
              </a:spcBef>
              <a:spcAft>
                <a:spcPts val="0"/>
              </a:spcAft>
              <a:buSzPts val="900"/>
              <a:buFont typeface="Source Sans Pro"/>
              <a:buChar char="○"/>
            </a:pPr>
            <a:r>
              <a:rPr lang="en-US" sz="900">
                <a:latin typeface="Source Sans Pro"/>
                <a:ea typeface="Source Sans Pro"/>
                <a:cs typeface="Source Sans Pro"/>
                <a:sym typeface="Source Sans Pro"/>
              </a:rPr>
              <a:t>VA.gov working on adding functionality to the VA profile that would allows for “preferred” VAMC </a:t>
            </a:r>
            <a:endParaRPr sz="900">
              <a:latin typeface="Source Sans Pro"/>
              <a:ea typeface="Source Sans Pro"/>
              <a:cs typeface="Source Sans Pro"/>
              <a:sym typeface="Source Sans Pro"/>
            </a:endParaRPr>
          </a:p>
          <a:p>
            <a:pPr marL="628650" lvl="1" indent="-285750" algn="l" rtl="0">
              <a:spcBef>
                <a:spcPts val="0"/>
              </a:spcBef>
              <a:spcAft>
                <a:spcPts val="0"/>
              </a:spcAft>
              <a:buSzPts val="900"/>
              <a:buFont typeface="Source Sans Pro"/>
              <a:buChar char="○"/>
            </a:pPr>
            <a:r>
              <a:rPr lang="en-US" sz="900">
                <a:latin typeface="Source Sans Pro"/>
                <a:ea typeface="Source Sans Pro"/>
                <a:cs typeface="Source Sans Pro"/>
                <a:sym typeface="Source Sans Pro"/>
              </a:rPr>
              <a:t>PPMS taxonomy mapping + Community care provider selection in app</a:t>
            </a:r>
            <a:endParaRPr sz="900">
              <a:latin typeface="Source Sans Pro"/>
              <a:ea typeface="Source Sans Pro"/>
              <a:cs typeface="Source Sans Pro"/>
              <a:sym typeface="Source Sans Pro"/>
            </a:endParaRPr>
          </a:p>
          <a:p>
            <a:pPr marL="628650" lvl="1" indent="-285750" algn="l" rtl="0">
              <a:spcBef>
                <a:spcPts val="0"/>
              </a:spcBef>
              <a:spcAft>
                <a:spcPts val="0"/>
              </a:spcAft>
              <a:buSzPts val="900"/>
              <a:buFont typeface="Source Sans Pro"/>
              <a:buChar char="○"/>
            </a:pPr>
            <a:r>
              <a:rPr lang="en-US" sz="900">
                <a:latin typeface="Source Sans Pro"/>
                <a:ea typeface="Source Sans Pro"/>
                <a:cs typeface="Source Sans Pro"/>
                <a:sym typeface="Source Sans Pro"/>
              </a:rPr>
              <a:t>Improve direct path from MHV to VAOS</a:t>
            </a:r>
            <a:endParaRPr sz="900">
              <a:latin typeface="Source Sans Pro"/>
              <a:ea typeface="Source Sans Pro"/>
              <a:cs typeface="Source Sans Pro"/>
              <a:sym typeface="Source Sans Pro"/>
            </a:endParaRPr>
          </a:p>
          <a:p>
            <a:pPr marL="457200" lvl="0" indent="-298450" algn="l" rtl="0">
              <a:spcBef>
                <a:spcPts val="0"/>
              </a:spcBef>
              <a:spcAft>
                <a:spcPts val="0"/>
              </a:spcAft>
              <a:buSzPts val="1100"/>
              <a:buFont typeface="Source Sans Pro SemiBold"/>
              <a:buChar char="●"/>
            </a:pPr>
            <a:r>
              <a:rPr lang="en-US" sz="1100">
                <a:latin typeface="Source Sans Pro SemiBold"/>
                <a:ea typeface="Source Sans Pro SemiBold"/>
                <a:cs typeface="Source Sans Pro SemiBold"/>
                <a:sym typeface="Source Sans Pro SemiBold"/>
              </a:rPr>
              <a:t>Re-enabling self schedule &amp; standardizing online scheduling configurations across VAMCs </a:t>
            </a:r>
            <a:endParaRPr sz="1100">
              <a:latin typeface="Source Sans Pro SemiBold"/>
              <a:ea typeface="Source Sans Pro SemiBold"/>
              <a:cs typeface="Source Sans Pro SemiBold"/>
              <a:sym typeface="Source Sans Pro SemiBold"/>
            </a:endParaRPr>
          </a:p>
          <a:p>
            <a:pPr marL="457200" lvl="0" indent="-298450" algn="l" rtl="0">
              <a:spcBef>
                <a:spcPts val="0"/>
              </a:spcBef>
              <a:spcAft>
                <a:spcPts val="0"/>
              </a:spcAft>
              <a:buSzPts val="1100"/>
              <a:buFont typeface="Source Sans Pro SemiBold"/>
              <a:buChar char="●"/>
            </a:pPr>
            <a:r>
              <a:rPr lang="en-US" sz="1100">
                <a:latin typeface="Source Sans Pro SemiBold"/>
                <a:ea typeface="Source Sans Pro SemiBold"/>
                <a:cs typeface="Source Sans Pro SemiBold"/>
                <a:sym typeface="Source Sans Pro SemiBold"/>
              </a:rPr>
              <a:t>Resolving outstanding backlog of VAOS requests at VAMCs</a:t>
            </a:r>
            <a:endParaRPr sz="1100">
              <a:latin typeface="Source Sans Pro SemiBold"/>
              <a:ea typeface="Source Sans Pro SemiBold"/>
              <a:cs typeface="Source Sans Pro SemiBold"/>
              <a:sym typeface="Source Sans Pro SemiBold"/>
            </a:endParaRPr>
          </a:p>
          <a:p>
            <a:pPr marL="457200" lvl="0" indent="-298450" algn="l" rtl="0">
              <a:spcBef>
                <a:spcPts val="0"/>
              </a:spcBef>
              <a:spcAft>
                <a:spcPts val="0"/>
              </a:spcAft>
              <a:buSzPts val="1100"/>
              <a:buFont typeface="Source Sans Pro SemiBold"/>
              <a:buChar char="●"/>
            </a:pPr>
            <a:r>
              <a:rPr lang="en-US" sz="1100">
                <a:latin typeface="Source Sans Pro SemiBold"/>
                <a:ea typeface="Source Sans Pro SemiBold"/>
                <a:cs typeface="Source Sans Pro SemiBold"/>
                <a:sym typeface="Source Sans Pro SemiBold"/>
              </a:rPr>
              <a:t>Updating scripts &amp; re-training Help Desk on VAOS</a:t>
            </a:r>
            <a:endParaRPr sz="1100">
              <a:latin typeface="Source Sans Pro SemiBold"/>
              <a:ea typeface="Source Sans Pro SemiBold"/>
              <a:cs typeface="Source Sans Pro SemiBold"/>
              <a:sym typeface="Source Sans Pro SemiBold"/>
            </a:endParaRPr>
          </a:p>
        </p:txBody>
      </p:sp>
      <p:sp>
        <p:nvSpPr>
          <p:cNvPr id="413" name="Google Shape;413;p44"/>
          <p:cNvSpPr txBox="1"/>
          <p:nvPr/>
        </p:nvSpPr>
        <p:spPr>
          <a:xfrm>
            <a:off x="3824150" y="1984775"/>
            <a:ext cx="2018400" cy="2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Observed Issues</a:t>
            </a:r>
            <a:endParaRPr>
              <a:solidFill>
                <a:srgbClr val="FFFFFF"/>
              </a:solidFill>
              <a:latin typeface="Source Sans Pro SemiBold"/>
              <a:ea typeface="Source Sans Pro SemiBold"/>
              <a:cs typeface="Source Sans Pro SemiBold"/>
              <a:sym typeface="Source Sans Pro SemiBold"/>
            </a:endParaRPr>
          </a:p>
        </p:txBody>
      </p:sp>
      <p:sp>
        <p:nvSpPr>
          <p:cNvPr id="414" name="Google Shape;414;p44"/>
          <p:cNvSpPr txBox="1"/>
          <p:nvPr/>
        </p:nvSpPr>
        <p:spPr>
          <a:xfrm>
            <a:off x="6660000" y="1984775"/>
            <a:ext cx="2018400" cy="2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Recommendations</a:t>
            </a:r>
            <a:endParaRPr>
              <a:solidFill>
                <a:srgbClr val="FFFFFF"/>
              </a:solidFill>
              <a:latin typeface="Source Sans Pro SemiBold"/>
              <a:ea typeface="Source Sans Pro SemiBold"/>
              <a:cs typeface="Source Sans Pro SemiBold"/>
              <a:sym typeface="Source Sans Pro SemiBold"/>
            </a:endParaRPr>
          </a:p>
        </p:txBody>
      </p:sp>
    </p:spTree>
    <p:extLst>
      <p:ext uri="{BB962C8B-B14F-4D97-AF65-F5344CB8AC3E}">
        <p14:creationId xmlns:p14="http://schemas.microsoft.com/office/powerpoint/2010/main" val="132005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Open Items</a:t>
            </a:r>
            <a:endParaRPr/>
          </a:p>
        </p:txBody>
      </p:sp>
      <p:sp>
        <p:nvSpPr>
          <p:cNvPr id="421" name="Google Shape;421;p45"/>
          <p:cNvSpPr txBox="1">
            <a:spLocks noGrp="1"/>
          </p:cNvSpPr>
          <p:nvPr>
            <p:ph type="body" idx="1"/>
          </p:nvPr>
        </p:nvSpPr>
        <p:spPr>
          <a:xfrm>
            <a:off x="457200" y="1276350"/>
            <a:ext cx="7500900" cy="3352800"/>
          </a:xfrm>
          <a:prstGeom prst="rect">
            <a:avLst/>
          </a:prstGeom>
        </p:spPr>
        <p:txBody>
          <a:bodyPr spcFirstLastPara="1" wrap="square" lIns="91425" tIns="45700" rIns="91425" bIns="45700" anchor="t" anchorCtr="0">
            <a:normAutofit fontScale="92500"/>
          </a:bodyPr>
          <a:lstStyle/>
          <a:p>
            <a:pPr marL="457200" lvl="0" indent="-311150" algn="l" rtl="0">
              <a:spcBef>
                <a:spcPts val="0"/>
              </a:spcBef>
              <a:spcAft>
                <a:spcPts val="0"/>
              </a:spcAft>
              <a:buSzPts val="1300"/>
              <a:buChar char="•"/>
            </a:pPr>
            <a:r>
              <a:rPr lang="en-US" sz="1500" dirty="0">
                <a:latin typeface="Avenir Book" panose="02000503020000020003" pitchFamily="2" charset="0"/>
                <a:ea typeface="Source Sans Pro SemiBold"/>
                <a:cs typeface="Source Sans Pro SemiBold"/>
                <a:sym typeface="Source Sans Pro SemiBold"/>
              </a:rPr>
              <a:t>Tracking potential new initiative for VAOS supporting COVID vaccine distribution</a:t>
            </a:r>
            <a:endParaRPr sz="1500" dirty="0">
              <a:latin typeface="Avenir Book" panose="02000503020000020003" pitchFamily="2" charset="0"/>
              <a:ea typeface="Source Sans Pro SemiBold"/>
              <a:cs typeface="Source Sans Pro SemiBold"/>
              <a:sym typeface="Source Sans Pro SemiBold"/>
            </a:endParaRPr>
          </a:p>
          <a:p>
            <a:pPr marL="457200" lvl="0" indent="-311150" algn="l" rtl="0">
              <a:spcBef>
                <a:spcPts val="0"/>
              </a:spcBef>
              <a:spcAft>
                <a:spcPts val="0"/>
              </a:spcAft>
              <a:buSzPts val="1300"/>
              <a:buFont typeface="Source Sans Pro SemiBold"/>
              <a:buChar char="•"/>
            </a:pPr>
            <a:r>
              <a:rPr lang="en-US" sz="1500" dirty="0">
                <a:latin typeface="Avenir Book" panose="02000503020000020003" pitchFamily="2" charset="0"/>
                <a:ea typeface="Source Sans Pro SemiBold"/>
                <a:cs typeface="Source Sans Pro SemiBold"/>
                <a:sym typeface="Source Sans Pro SemiBold"/>
              </a:rPr>
              <a:t>Finalized mapping of 6 community care types to the 245+ PPMS Specialty Codes</a:t>
            </a:r>
            <a:endParaRPr sz="1500" dirty="0">
              <a:latin typeface="Avenir Book" panose="02000503020000020003" pitchFamily="2" charset="0"/>
              <a:ea typeface="Source Sans Pro SemiBold"/>
              <a:cs typeface="Source Sans Pro SemiBold"/>
              <a:sym typeface="Source Sans Pro SemiBold"/>
            </a:endParaRPr>
          </a:p>
          <a:p>
            <a:pPr marL="457200" lvl="0" indent="-311150" algn="l" rtl="0">
              <a:spcBef>
                <a:spcPts val="0"/>
              </a:spcBef>
              <a:spcAft>
                <a:spcPts val="0"/>
              </a:spcAft>
              <a:buSzPts val="1300"/>
              <a:buFont typeface="Source Sans Pro SemiBold"/>
              <a:buChar char="•"/>
            </a:pPr>
            <a:r>
              <a:rPr lang="en-US" sz="1500" dirty="0">
                <a:latin typeface="Avenir Book" panose="02000503020000020003" pitchFamily="2" charset="0"/>
                <a:ea typeface="Source Sans Pro SemiBold"/>
                <a:cs typeface="Source Sans Pro SemiBold"/>
                <a:sym typeface="Source Sans Pro SemiBold"/>
              </a:rPr>
              <a:t>Next steps on analytics</a:t>
            </a:r>
            <a:endParaRPr sz="1500" dirty="0">
              <a:latin typeface="Avenir Book" panose="02000503020000020003" pitchFamily="2" charset="0"/>
              <a:ea typeface="Source Sans Pro SemiBold"/>
              <a:cs typeface="Source Sans Pro SemiBold"/>
              <a:sym typeface="Source Sans Pro SemiBold"/>
            </a:endParaRPr>
          </a:p>
          <a:p>
            <a:pPr marL="914400" lvl="1" indent="-311150" algn="l" rtl="0">
              <a:spcBef>
                <a:spcPts val="0"/>
              </a:spcBef>
              <a:spcAft>
                <a:spcPts val="0"/>
              </a:spcAft>
              <a:buSzPts val="1300"/>
              <a:buChar char="•"/>
            </a:pPr>
            <a:r>
              <a:rPr lang="en-US" sz="1500" dirty="0">
                <a:latin typeface="Avenir Book" panose="02000503020000020003" pitchFamily="2" charset="0"/>
              </a:rPr>
              <a:t>Collecting cross-stakeholder metrics &amp; KPIs</a:t>
            </a:r>
            <a:endParaRPr sz="1500" dirty="0">
              <a:latin typeface="Avenir Book" panose="02000503020000020003" pitchFamily="2" charset="0"/>
            </a:endParaRPr>
          </a:p>
          <a:p>
            <a:pPr marL="914400" lvl="1" indent="-311150" algn="l" rtl="0">
              <a:spcBef>
                <a:spcPts val="0"/>
              </a:spcBef>
              <a:spcAft>
                <a:spcPts val="0"/>
              </a:spcAft>
              <a:buSzPts val="1300"/>
              <a:buChar char="•"/>
            </a:pPr>
            <a:r>
              <a:rPr lang="en-US" sz="1500" dirty="0">
                <a:latin typeface="Avenir Book" panose="02000503020000020003" pitchFamily="2" charset="0"/>
              </a:rPr>
              <a:t>Next steps on VSSC + Community care</a:t>
            </a:r>
            <a:endParaRPr sz="1500" dirty="0">
              <a:latin typeface="Avenir Book" panose="02000503020000020003" pitchFamily="2" charset="0"/>
            </a:endParaRPr>
          </a:p>
          <a:p>
            <a:pPr marL="457200" lvl="0" indent="-311150" algn="l" rtl="0">
              <a:spcBef>
                <a:spcPts val="0"/>
              </a:spcBef>
              <a:spcAft>
                <a:spcPts val="0"/>
              </a:spcAft>
              <a:buSzPts val="1300"/>
              <a:buChar char="•"/>
            </a:pPr>
            <a:r>
              <a:rPr lang="en-US" sz="1500" dirty="0">
                <a:latin typeface="Avenir Book" panose="02000503020000020003" pitchFamily="2" charset="0"/>
                <a:ea typeface="Source Sans Pro SemiBold"/>
                <a:cs typeface="Source Sans Pro SemiBold"/>
                <a:sym typeface="Source Sans Pro SemiBold"/>
              </a:rPr>
              <a:t>MAS supporting telephone visit distinction</a:t>
            </a:r>
            <a:r>
              <a:rPr lang="en-US" sz="1500" dirty="0">
                <a:latin typeface="Avenir Book" panose="02000503020000020003" pitchFamily="2" charset="0"/>
              </a:rPr>
              <a:t> vs. in-person -- </a:t>
            </a:r>
            <a:r>
              <a:rPr lang="en-US" sz="1500" i="1" dirty="0">
                <a:latin typeface="Avenir Book" panose="02000503020000020003" pitchFamily="2" charset="0"/>
              </a:rPr>
              <a:t>in-progress by BE first</a:t>
            </a:r>
            <a:endParaRPr sz="1500" i="1" dirty="0">
              <a:latin typeface="Avenir Book" panose="02000503020000020003" pitchFamily="2" charset="0"/>
            </a:endParaRPr>
          </a:p>
          <a:p>
            <a:pPr marL="457200" lvl="0" indent="-311150" algn="l" rtl="0">
              <a:spcBef>
                <a:spcPts val="0"/>
              </a:spcBef>
              <a:spcAft>
                <a:spcPts val="0"/>
              </a:spcAft>
              <a:buSzPts val="1300"/>
              <a:buChar char="•"/>
            </a:pPr>
            <a:r>
              <a:rPr lang="en-US" sz="1500" dirty="0">
                <a:latin typeface="Avenir Book" panose="02000503020000020003" pitchFamily="2" charset="0"/>
                <a:ea typeface="Source Sans Pro SemiBold"/>
                <a:cs typeface="Source Sans Pro SemiBold"/>
                <a:sym typeface="Source Sans Pro SemiBold"/>
              </a:rPr>
              <a:t>Appointments not showing</a:t>
            </a:r>
            <a:r>
              <a:rPr lang="en-US" sz="1500" dirty="0">
                <a:latin typeface="Avenir Book" panose="02000503020000020003" pitchFamily="2" charset="0"/>
              </a:rPr>
              <a:t>: Continue to get this feedback. Is MHV still using a different way to show upcoming appointments?</a:t>
            </a:r>
            <a:endParaRPr sz="1500" dirty="0">
              <a:latin typeface="Avenir Book" panose="02000503020000020003" pitchFamily="2" charset="0"/>
            </a:endParaRPr>
          </a:p>
          <a:p>
            <a:pPr marL="457200" lvl="0" indent="-311150" algn="l" rtl="0">
              <a:spcBef>
                <a:spcPts val="0"/>
              </a:spcBef>
              <a:spcAft>
                <a:spcPts val="0"/>
              </a:spcAft>
              <a:buSzPts val="1300"/>
              <a:buChar char="•"/>
            </a:pPr>
            <a:r>
              <a:rPr lang="en-US" sz="1500" dirty="0">
                <a:latin typeface="Avenir Book" panose="02000503020000020003" pitchFamily="2" charset="0"/>
                <a:ea typeface="Source Sans Pro SemiBold"/>
                <a:cs typeface="Source Sans Pro SemiBold"/>
                <a:sym typeface="Source Sans Pro SemiBold"/>
              </a:rPr>
              <a:t>Plans + Timing for Scheduling Manager replacement</a:t>
            </a:r>
            <a:r>
              <a:rPr lang="en-US" sz="1500" dirty="0">
                <a:latin typeface="Avenir Book" panose="02000503020000020003" pitchFamily="2" charset="0"/>
              </a:rPr>
              <a:t>: Is there a final decision on using VSE as the intake for VA Appointment Requests and HSRM for CC requests?</a:t>
            </a:r>
            <a:endParaRPr sz="1500" dirty="0">
              <a:latin typeface="Avenir Book" panose="02000503020000020003" pitchFamily="2" charset="0"/>
            </a:endParaRPr>
          </a:p>
          <a:p>
            <a:pPr marL="457200" lvl="0" indent="-323850" algn="l" rtl="0">
              <a:spcBef>
                <a:spcPts val="0"/>
              </a:spcBef>
              <a:spcAft>
                <a:spcPts val="0"/>
              </a:spcAft>
              <a:buSzPts val="1500"/>
              <a:buFont typeface="Source Sans Pro SemiBold"/>
              <a:buChar char="•"/>
            </a:pPr>
            <a:r>
              <a:rPr lang="en-US" sz="1500" dirty="0">
                <a:latin typeface="Avenir Book" panose="02000503020000020003" pitchFamily="2" charset="0"/>
                <a:ea typeface="Source Sans Pro SemiBold"/>
                <a:cs typeface="Source Sans Pro SemiBold"/>
                <a:sym typeface="Source Sans Pro SemiBold"/>
              </a:rPr>
              <a:t>Plans + Future of VATS</a:t>
            </a:r>
            <a:endParaRPr sz="1500" dirty="0">
              <a:latin typeface="Avenir Book" panose="02000503020000020003" pitchFamily="2" charset="0"/>
              <a:ea typeface="Source Sans Pro SemiBold"/>
              <a:cs typeface="Source Sans Pro SemiBold"/>
              <a:sym typeface="Source Sans Pro SemiBold"/>
            </a:endParaRPr>
          </a:p>
          <a:p>
            <a:pPr marL="457200" lvl="0" indent="-323850" algn="l" rtl="0">
              <a:spcBef>
                <a:spcPts val="0"/>
              </a:spcBef>
              <a:spcAft>
                <a:spcPts val="0"/>
              </a:spcAft>
              <a:buSzPts val="1500"/>
              <a:buFont typeface="Source Sans Pro SemiBold"/>
              <a:buChar char="•"/>
            </a:pPr>
            <a:r>
              <a:rPr lang="en-US" sz="1500" dirty="0">
                <a:latin typeface="Avenir Book" panose="02000503020000020003" pitchFamily="2" charset="0"/>
                <a:ea typeface="Source Sans Pro SemiBold"/>
                <a:cs typeface="Source Sans Pro SemiBold"/>
                <a:sym typeface="Source Sans Pro SemiBold"/>
              </a:rPr>
              <a:t>AI: Call with OVAC for Facilities</a:t>
            </a:r>
            <a:endParaRPr sz="1500" dirty="0">
              <a:latin typeface="Avenir Book" panose="02000503020000020003" pitchFamily="2" charset="0"/>
              <a:ea typeface="Source Sans Pro SemiBold"/>
              <a:cs typeface="Source Sans Pro SemiBold"/>
              <a:sym typeface="Source Sans Pro SemiBold"/>
            </a:endParaRPr>
          </a:p>
        </p:txBody>
      </p:sp>
      <p:sp>
        <p:nvSpPr>
          <p:cNvPr id="422" name="Google Shape;422;p45"/>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824302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429" name="Google Shape;429;p46"/>
          <p:cNvSpPr txBox="1"/>
          <p:nvPr/>
        </p:nvSpPr>
        <p:spPr>
          <a:xfrm>
            <a:off x="3955950" y="39450"/>
            <a:ext cx="5128200" cy="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u="sng">
                <a:solidFill>
                  <a:schemeClr val="hlink"/>
                </a:solidFill>
                <a:latin typeface="Source Sans Pro"/>
                <a:ea typeface="Source Sans Pro"/>
                <a:cs typeface="Source Sans Pro"/>
                <a:sym typeface="Source Sans Pro"/>
                <a:hlinkClick r:id="rId3"/>
              </a:rPr>
              <a:t>https://github.com/department-of-veterans-affairs/va.gov-team/projects/13</a:t>
            </a:r>
            <a:endParaRPr sz="1200">
              <a:latin typeface="Source Sans Pro"/>
              <a:ea typeface="Source Sans Pro"/>
              <a:cs typeface="Source Sans Pro"/>
              <a:sym typeface="Source Sans Pro"/>
            </a:endParaRPr>
          </a:p>
        </p:txBody>
      </p:sp>
      <p:sp>
        <p:nvSpPr>
          <p:cNvPr id="430" name="Google Shape;430;p46"/>
          <p:cNvSpPr txBox="1"/>
          <p:nvPr/>
        </p:nvSpPr>
        <p:spPr>
          <a:xfrm>
            <a:off x="200400" y="138800"/>
            <a:ext cx="30000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accent1"/>
                </a:solidFill>
                <a:latin typeface="Source Sans Pro"/>
                <a:ea typeface="Source Sans Pro"/>
                <a:cs typeface="Source Sans Pro"/>
                <a:sym typeface="Source Sans Pro"/>
              </a:rPr>
              <a:t>Roadmap</a:t>
            </a:r>
            <a:endParaRPr/>
          </a:p>
        </p:txBody>
      </p:sp>
      <p:pic>
        <p:nvPicPr>
          <p:cNvPr id="431" name="Google Shape;431;p46"/>
          <p:cNvPicPr preferRelativeResize="0"/>
          <p:nvPr/>
        </p:nvPicPr>
        <p:blipFill>
          <a:blip r:embed="rId4">
            <a:alphaModFix/>
          </a:blip>
          <a:stretch>
            <a:fillRect/>
          </a:stretch>
        </p:blipFill>
        <p:spPr>
          <a:xfrm>
            <a:off x="304800" y="831125"/>
            <a:ext cx="7696199" cy="4011736"/>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7350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E25243-59DD-8D4E-959B-DD755D10D0A5}"/>
              </a:ext>
            </a:extLst>
          </p:cNvPr>
          <p:cNvSpPr>
            <a:spLocks noGrp="1"/>
          </p:cNvSpPr>
          <p:nvPr>
            <p:ph type="title"/>
          </p:nvPr>
        </p:nvSpPr>
        <p:spPr/>
        <p:txBody>
          <a:bodyPr/>
          <a:lstStyle/>
          <a:p>
            <a:r>
              <a:rPr lang="en-US" dirty="0"/>
              <a:t>Stakeholder - Critical updates, action items, decisions, &amp; questions</a:t>
            </a:r>
          </a:p>
        </p:txBody>
      </p:sp>
      <p:sp>
        <p:nvSpPr>
          <p:cNvPr id="4" name="Slide Number Placeholder 3">
            <a:extLst>
              <a:ext uri="{FF2B5EF4-FFF2-40B4-BE49-F238E27FC236}">
                <a16:creationId xmlns:a16="http://schemas.microsoft.com/office/drawing/2014/main" id="{7C259E4E-EEDA-8C4A-9D86-FE6C2497AD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Tree>
    <p:extLst>
      <p:ext uri="{BB962C8B-B14F-4D97-AF65-F5344CB8AC3E}">
        <p14:creationId xmlns:p14="http://schemas.microsoft.com/office/powerpoint/2010/main" val="3810934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26A-BA11-E946-A20D-564230BC4F50}"/>
              </a:ext>
            </a:extLst>
          </p:cNvPr>
          <p:cNvSpPr>
            <a:spLocks noGrp="1"/>
          </p:cNvSpPr>
          <p:nvPr>
            <p:ph type="title"/>
          </p:nvPr>
        </p:nvSpPr>
        <p:spPr/>
        <p:txBody>
          <a:bodyPr/>
          <a:lstStyle/>
          <a:p>
            <a:r>
              <a:rPr lang="en-US" dirty="0"/>
              <a:t>Action Items, Questions, &amp; Decisions: </a:t>
            </a:r>
          </a:p>
        </p:txBody>
      </p:sp>
      <p:sp>
        <p:nvSpPr>
          <p:cNvPr id="3" name="Text Placeholder 2">
            <a:extLst>
              <a:ext uri="{FF2B5EF4-FFF2-40B4-BE49-F238E27FC236}">
                <a16:creationId xmlns:a16="http://schemas.microsoft.com/office/drawing/2014/main" id="{F6D1EEA5-5704-7146-A9B2-A36578E7EA5A}"/>
              </a:ext>
            </a:extLst>
          </p:cNvPr>
          <p:cNvSpPr>
            <a:spLocks noGrp="1"/>
          </p:cNvSpPr>
          <p:nvPr>
            <p:ph type="body" idx="1"/>
          </p:nvPr>
        </p:nvSpPr>
        <p:spPr/>
        <p:txBody>
          <a:bodyPr/>
          <a:lstStyle/>
          <a:p>
            <a:pPr>
              <a:buFont typeface="Wingdings" pitchFamily="2" charset="2"/>
              <a:buChar char="q"/>
            </a:pPr>
            <a:endParaRPr lang="en-US" sz="1600" dirty="0"/>
          </a:p>
        </p:txBody>
      </p:sp>
      <p:sp>
        <p:nvSpPr>
          <p:cNvPr id="4" name="Slide Number Placeholder 3">
            <a:extLst>
              <a:ext uri="{FF2B5EF4-FFF2-40B4-BE49-F238E27FC236}">
                <a16:creationId xmlns:a16="http://schemas.microsoft.com/office/drawing/2014/main" id="{ABFA9A14-BB50-3A47-970A-DDD89CDF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5" name="Text Placeholder 4">
            <a:extLst>
              <a:ext uri="{FF2B5EF4-FFF2-40B4-BE49-F238E27FC236}">
                <a16:creationId xmlns:a16="http://schemas.microsoft.com/office/drawing/2014/main" id="{332F7870-8CF0-E14E-918F-C71803FAF63C}"/>
              </a:ext>
            </a:extLst>
          </p:cNvPr>
          <p:cNvSpPr>
            <a:spLocks noGrp="1"/>
          </p:cNvSpPr>
          <p:nvPr>
            <p:ph type="body" idx="2"/>
          </p:nvPr>
        </p:nvSpPr>
        <p:spPr/>
        <p:txBody>
          <a:bodyPr/>
          <a:lstStyle/>
          <a:p>
            <a:endParaRPr lang="en-US" dirty="0"/>
          </a:p>
        </p:txBody>
      </p:sp>
      <p:graphicFrame>
        <p:nvGraphicFramePr>
          <p:cNvPr id="6" name="Table 6">
            <a:extLst>
              <a:ext uri="{FF2B5EF4-FFF2-40B4-BE49-F238E27FC236}">
                <a16:creationId xmlns:a16="http://schemas.microsoft.com/office/drawing/2014/main" id="{DEFC78A5-6522-2B43-9E9E-C11E34E89C53}"/>
              </a:ext>
            </a:extLst>
          </p:cNvPr>
          <p:cNvGraphicFramePr>
            <a:graphicFrameLocks noGrp="1"/>
          </p:cNvGraphicFramePr>
          <p:nvPr>
            <p:extLst>
              <p:ext uri="{D42A27DB-BD31-4B8C-83A1-F6EECF244321}">
                <p14:modId xmlns:p14="http://schemas.microsoft.com/office/powerpoint/2010/main" val="2734824818"/>
              </p:ext>
            </p:extLst>
          </p:nvPr>
        </p:nvGraphicFramePr>
        <p:xfrm>
          <a:off x="457200" y="1280337"/>
          <a:ext cx="7543800" cy="2870412"/>
        </p:xfrm>
        <a:graphic>
          <a:graphicData uri="http://schemas.openxmlformats.org/drawingml/2006/table">
            <a:tbl>
              <a:tblPr firstRow="1" bandRow="1">
                <a:tableStyleId>{69012ECD-51FC-41F1-AA8D-1B2483CD663E}</a:tableStyleId>
              </a:tblPr>
              <a:tblGrid>
                <a:gridCol w="5517573">
                  <a:extLst>
                    <a:ext uri="{9D8B030D-6E8A-4147-A177-3AD203B41FA5}">
                      <a16:colId xmlns:a16="http://schemas.microsoft.com/office/drawing/2014/main" val="3389224894"/>
                    </a:ext>
                  </a:extLst>
                </a:gridCol>
                <a:gridCol w="2026227">
                  <a:extLst>
                    <a:ext uri="{9D8B030D-6E8A-4147-A177-3AD203B41FA5}">
                      <a16:colId xmlns:a16="http://schemas.microsoft.com/office/drawing/2014/main" val="770889095"/>
                    </a:ext>
                  </a:extLst>
                </a:gridCol>
              </a:tblGrid>
              <a:tr h="478402">
                <a:tc>
                  <a:txBody>
                    <a:bodyPr/>
                    <a:lstStyle/>
                    <a:p>
                      <a:r>
                        <a:rPr lang="en-US" sz="1200" dirty="0">
                          <a:latin typeface="Avenir Book" panose="02000503020000020003" pitchFamily="2" charset="0"/>
                        </a:rPr>
                        <a:t>Open Action Item</a:t>
                      </a:r>
                    </a:p>
                  </a:txBody>
                  <a:tcPr/>
                </a:tc>
                <a:tc>
                  <a:txBody>
                    <a:bodyPr/>
                    <a:lstStyle/>
                    <a:p>
                      <a:r>
                        <a:rPr lang="en-US" sz="1200" dirty="0">
                          <a:latin typeface="Avenir Book" panose="02000503020000020003" pitchFamily="2" charset="0"/>
                        </a:rPr>
                        <a:t>DRI</a:t>
                      </a:r>
                    </a:p>
                  </a:txBody>
                  <a:tcPr/>
                </a:tc>
                <a:extLst>
                  <a:ext uri="{0D108BD9-81ED-4DB2-BD59-A6C34878D82A}">
                    <a16:rowId xmlns:a16="http://schemas.microsoft.com/office/drawing/2014/main" val="3764012673"/>
                  </a:ext>
                </a:extLst>
              </a:tr>
              <a:tr h="478402">
                <a:tc>
                  <a:txBody>
                    <a:bodyPr/>
                    <a:lstStyle/>
                    <a:p>
                      <a:r>
                        <a:rPr lang="en-US" sz="1200" dirty="0">
                          <a:latin typeface="Avenir Book" panose="02000503020000020003" pitchFamily="2" charset="0"/>
                        </a:rPr>
                        <a:t>Review HSRM documentation</a:t>
                      </a:r>
                    </a:p>
                  </a:txBody>
                  <a:tcPr/>
                </a:tc>
                <a:tc>
                  <a:txBody>
                    <a:bodyPr/>
                    <a:lstStyle/>
                    <a:p>
                      <a:r>
                        <a:rPr lang="en-US" sz="1200" dirty="0">
                          <a:latin typeface="Avenir Book" panose="02000503020000020003" pitchFamily="2" charset="0"/>
                        </a:rPr>
                        <a:t>Mike, Kim</a:t>
                      </a:r>
                    </a:p>
                  </a:txBody>
                  <a:tcPr/>
                </a:tc>
                <a:extLst>
                  <a:ext uri="{0D108BD9-81ED-4DB2-BD59-A6C34878D82A}">
                    <a16:rowId xmlns:a16="http://schemas.microsoft.com/office/drawing/2014/main" val="2129609318"/>
                  </a:ext>
                </a:extLst>
              </a:tr>
              <a:tr h="478402">
                <a:tc>
                  <a:txBody>
                    <a:bodyPr/>
                    <a:lstStyle/>
                    <a:p>
                      <a:r>
                        <a:rPr lang="en-US" sz="1200" dirty="0">
                          <a:latin typeface="Avenir Book" panose="02000503020000020003" pitchFamily="2" charset="0"/>
                        </a:rPr>
                        <a:t>Finalize mapping of 6 community care types to the 245+ PPMS Specialty Codes with Stakeholder input</a:t>
                      </a:r>
                    </a:p>
                  </a:txBody>
                  <a:tcPr/>
                </a:tc>
                <a:tc>
                  <a:txBody>
                    <a:bodyPr/>
                    <a:lstStyle/>
                    <a:p>
                      <a:r>
                        <a:rPr lang="en-US" sz="1200" dirty="0">
                          <a:latin typeface="Avenir Book" panose="02000503020000020003" pitchFamily="2" charset="0"/>
                        </a:rPr>
                        <a:t>Lauren E, Community Care team</a:t>
                      </a:r>
                    </a:p>
                  </a:txBody>
                  <a:tcPr/>
                </a:tc>
                <a:extLst>
                  <a:ext uri="{0D108BD9-81ED-4DB2-BD59-A6C34878D82A}">
                    <a16:rowId xmlns:a16="http://schemas.microsoft.com/office/drawing/2014/main" val="2392893195"/>
                  </a:ext>
                </a:extLst>
              </a:tr>
              <a:tr h="478402">
                <a:tc>
                  <a:txBody>
                    <a:bodyPr/>
                    <a:lstStyle/>
                    <a:p>
                      <a:r>
                        <a:rPr lang="en-US" sz="1200" dirty="0">
                          <a:latin typeface="Avenir Book" panose="02000503020000020003" pitchFamily="2" charset="0"/>
                        </a:rPr>
                        <a:t>Frontend call with OVAC – Facility selection</a:t>
                      </a:r>
                    </a:p>
                  </a:txBody>
                  <a:tcPr/>
                </a:tc>
                <a:tc>
                  <a:txBody>
                    <a:bodyPr/>
                    <a:lstStyle/>
                    <a:p>
                      <a:r>
                        <a:rPr lang="en-US" sz="1200" dirty="0" err="1">
                          <a:latin typeface="Avenir Book" panose="02000503020000020003" pitchFamily="2" charset="0"/>
                        </a:rPr>
                        <a:t>Lenae</a:t>
                      </a:r>
                      <a:r>
                        <a:rPr lang="en-US" sz="1200" dirty="0">
                          <a:latin typeface="Avenir Book" panose="02000503020000020003" pitchFamily="2" charset="0"/>
                        </a:rPr>
                        <a:t>, Jennifer</a:t>
                      </a:r>
                    </a:p>
                  </a:txBody>
                  <a:tcPr/>
                </a:tc>
                <a:extLst>
                  <a:ext uri="{0D108BD9-81ED-4DB2-BD59-A6C34878D82A}">
                    <a16:rowId xmlns:a16="http://schemas.microsoft.com/office/drawing/2014/main" val="1004061035"/>
                  </a:ext>
                </a:extLst>
              </a:tr>
              <a:tr h="478402">
                <a:tc>
                  <a:txBody>
                    <a:bodyPr/>
                    <a:lstStyle/>
                    <a:p>
                      <a:endParaRPr lang="en-US" sz="1200" dirty="0">
                        <a:latin typeface="Avenir Book" panose="02000503020000020003" pitchFamily="2" charset="0"/>
                      </a:endParaRPr>
                    </a:p>
                  </a:txBody>
                  <a:tcPr/>
                </a:tc>
                <a:tc>
                  <a:txBody>
                    <a:bodyPr/>
                    <a:lstStyle/>
                    <a:p>
                      <a:endParaRPr lang="en-US" sz="1200" dirty="0">
                        <a:latin typeface="Avenir Book" panose="02000503020000020003" pitchFamily="2" charset="0"/>
                      </a:endParaRPr>
                    </a:p>
                  </a:txBody>
                  <a:tcPr/>
                </a:tc>
                <a:extLst>
                  <a:ext uri="{0D108BD9-81ED-4DB2-BD59-A6C34878D82A}">
                    <a16:rowId xmlns:a16="http://schemas.microsoft.com/office/drawing/2014/main" val="2093555348"/>
                  </a:ext>
                </a:extLst>
              </a:tr>
              <a:tr h="478402">
                <a:tc>
                  <a:txBody>
                    <a:bodyPr/>
                    <a:lstStyle/>
                    <a:p>
                      <a:endParaRPr lang="en-US" sz="1200" dirty="0">
                        <a:latin typeface="Avenir Book" panose="02000503020000020003" pitchFamily="2" charset="0"/>
                      </a:endParaRPr>
                    </a:p>
                  </a:txBody>
                  <a:tcPr/>
                </a:tc>
                <a:tc>
                  <a:txBody>
                    <a:bodyPr/>
                    <a:lstStyle/>
                    <a:p>
                      <a:endParaRPr lang="en-US" sz="1200" dirty="0">
                        <a:latin typeface="Avenir Book" panose="02000503020000020003" pitchFamily="2" charset="0"/>
                      </a:endParaRPr>
                    </a:p>
                  </a:txBody>
                  <a:tcPr/>
                </a:tc>
                <a:extLst>
                  <a:ext uri="{0D108BD9-81ED-4DB2-BD59-A6C34878D82A}">
                    <a16:rowId xmlns:a16="http://schemas.microsoft.com/office/drawing/2014/main" val="2513194564"/>
                  </a:ext>
                </a:extLst>
              </a:tr>
            </a:tbl>
          </a:graphicData>
        </a:graphic>
      </p:graphicFrame>
    </p:spTree>
    <p:extLst>
      <p:ext uri="{BB962C8B-B14F-4D97-AF65-F5344CB8AC3E}">
        <p14:creationId xmlns:p14="http://schemas.microsoft.com/office/powerpoint/2010/main" val="3198838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3</a:t>
            </a:fld>
            <a:endParaRPr dirty="0"/>
          </a:p>
        </p:txBody>
      </p:sp>
      <p:sp>
        <p:nvSpPr>
          <p:cNvPr id="304" name="Google Shape;304;p38"/>
          <p:cNvSpPr/>
          <p:nvPr/>
        </p:nvSpPr>
        <p:spPr>
          <a:xfrm>
            <a:off x="533850" y="738675"/>
            <a:ext cx="8076300" cy="782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sz="1700" dirty="0">
                <a:solidFill>
                  <a:srgbClr val="FFFFFF"/>
                </a:solidFill>
                <a:latin typeface="Avenir Medium" panose="02000503020000020003" pitchFamily="2" charset="0"/>
                <a:ea typeface="Source Sans Pro"/>
                <a:cs typeface="Source Sans Pro"/>
                <a:sym typeface="Source Sans Pro"/>
              </a:rPr>
              <a:t>Deliver a seamless and positive experience for </a:t>
            </a:r>
            <a:endParaRPr sz="1700" dirty="0">
              <a:solidFill>
                <a:srgbClr val="FFFFFF"/>
              </a:solidFill>
              <a:latin typeface="Avenir Medium" panose="02000503020000020003" pitchFamily="2" charset="0"/>
              <a:ea typeface="Source Sans Pro"/>
              <a:cs typeface="Source Sans Pro"/>
              <a:sym typeface="Source Sans Pro"/>
            </a:endParaRPr>
          </a:p>
          <a:p>
            <a:pPr marL="0" lvl="0" indent="0" algn="ctr" rtl="0">
              <a:lnSpc>
                <a:spcPct val="120000"/>
              </a:lnSpc>
              <a:spcBef>
                <a:spcPts val="600"/>
              </a:spcBef>
              <a:spcAft>
                <a:spcPts val="600"/>
              </a:spcAft>
              <a:buClr>
                <a:srgbClr val="000000"/>
              </a:buClr>
              <a:buSzPts val="1800"/>
              <a:buFont typeface="Arial"/>
              <a:buNone/>
            </a:pPr>
            <a:r>
              <a:rPr lang="en-US" sz="1700" dirty="0">
                <a:solidFill>
                  <a:srgbClr val="FFFFFF"/>
                </a:solidFill>
                <a:latin typeface="Avenir Medium" panose="02000503020000020003" pitchFamily="2" charset="0"/>
                <a:ea typeface="Source Sans Pro"/>
                <a:cs typeface="Source Sans Pro"/>
                <a:sym typeface="Source Sans Pro"/>
              </a:rPr>
              <a:t>any Veteran who wants to schedule an appointment online.</a:t>
            </a:r>
            <a:endParaRPr sz="100" dirty="0">
              <a:solidFill>
                <a:srgbClr val="FFFFFF"/>
              </a:solidFill>
              <a:latin typeface="Avenir Medium" panose="02000503020000020003" pitchFamily="2" charset="0"/>
              <a:ea typeface="Source Sans Pro"/>
              <a:cs typeface="Source Sans Pro"/>
              <a:sym typeface="Source Sans Pro"/>
            </a:endParaRPr>
          </a:p>
        </p:txBody>
      </p:sp>
      <p:sp>
        <p:nvSpPr>
          <p:cNvPr id="305" name="Google Shape;305;p38"/>
          <p:cNvSpPr txBox="1"/>
          <p:nvPr/>
        </p:nvSpPr>
        <p:spPr>
          <a:xfrm>
            <a:off x="3757650" y="339975"/>
            <a:ext cx="16272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Northstar Vision</a:t>
            </a:r>
            <a:endParaRPr>
              <a:solidFill>
                <a:schemeClr val="lt2"/>
              </a:solidFill>
              <a:latin typeface="Source Sans Pro SemiBold"/>
              <a:ea typeface="Source Sans Pro SemiBold"/>
              <a:cs typeface="Source Sans Pro SemiBold"/>
              <a:sym typeface="Source Sans Pro SemiBold"/>
            </a:endParaRPr>
          </a:p>
        </p:txBody>
      </p:sp>
      <p:sp>
        <p:nvSpPr>
          <p:cNvPr id="306" name="Google Shape;306;p38"/>
          <p:cNvSpPr/>
          <p:nvPr/>
        </p:nvSpPr>
        <p:spPr>
          <a:xfrm>
            <a:off x="533850" y="2699150"/>
            <a:ext cx="2248800" cy="138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a:t>
            </a:r>
            <a:r>
              <a:rPr lang="en-US" dirty="0">
                <a:solidFill>
                  <a:srgbClr val="FFFFFF"/>
                </a:solidFill>
                <a:latin typeface="Avenir Medium" panose="02000503020000020003" pitchFamily="2" charset="0"/>
                <a:ea typeface="Source Sans Pro"/>
                <a:cs typeface="Source Sans Pro"/>
                <a:sym typeface="Source Sans Pro"/>
              </a:rPr>
              <a:t>Increase number of Veterans who are able to successfully request or schedule an appointment</a:t>
            </a:r>
            <a:endParaRPr dirty="0">
              <a:solidFill>
                <a:srgbClr val="FFFFFF"/>
              </a:solidFill>
              <a:latin typeface="Avenir Medium" panose="02000503020000020003" pitchFamily="2" charset="0"/>
              <a:ea typeface="Source Sans Pro"/>
              <a:cs typeface="Source Sans Pro"/>
              <a:sym typeface="Source Sans Pro"/>
            </a:endParaRPr>
          </a:p>
        </p:txBody>
      </p:sp>
      <p:sp>
        <p:nvSpPr>
          <p:cNvPr id="307" name="Google Shape;307;p38"/>
          <p:cNvSpPr/>
          <p:nvPr/>
        </p:nvSpPr>
        <p:spPr>
          <a:xfrm>
            <a:off x="3447600" y="2699150"/>
            <a:ext cx="2248800" cy="138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Avenir Medium" panose="02000503020000020003" pitchFamily="2" charset="0"/>
                <a:ea typeface="Source Sans Pro"/>
                <a:cs typeface="Source Sans Pro"/>
                <a:sym typeface="Source Sans Pro"/>
              </a:rPr>
              <a:t>Increase Veteran satisfaction with VA online scheduling experience</a:t>
            </a:r>
            <a:endParaRPr dirty="0"/>
          </a:p>
        </p:txBody>
      </p:sp>
      <p:sp>
        <p:nvSpPr>
          <p:cNvPr id="308" name="Google Shape;308;p38"/>
          <p:cNvSpPr/>
          <p:nvPr/>
        </p:nvSpPr>
        <p:spPr>
          <a:xfrm>
            <a:off x="6361350" y="2699150"/>
            <a:ext cx="2248800" cy="138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FFFFF"/>
                </a:solidFill>
                <a:latin typeface="Avenir Medium" panose="02000503020000020003" pitchFamily="2" charset="0"/>
                <a:ea typeface="Source Sans Pro"/>
                <a:cs typeface="Source Sans Pro"/>
                <a:sym typeface="Source Sans Pro"/>
              </a:rPr>
              <a:t>Decrease confusion in the online scheduling and appointment management process</a:t>
            </a:r>
            <a:endParaRPr dirty="0">
              <a:solidFill>
                <a:srgbClr val="FFFFFF"/>
              </a:solidFill>
              <a:latin typeface="Avenir Medium" panose="02000503020000020003" pitchFamily="2" charset="0"/>
              <a:ea typeface="Source Sans Pro"/>
              <a:cs typeface="Source Sans Pro"/>
              <a:sym typeface="Source Sans Pro"/>
            </a:endParaRPr>
          </a:p>
        </p:txBody>
      </p:sp>
      <p:sp>
        <p:nvSpPr>
          <p:cNvPr id="309" name="Google Shape;309;p38"/>
          <p:cNvSpPr txBox="1"/>
          <p:nvPr/>
        </p:nvSpPr>
        <p:spPr>
          <a:xfrm>
            <a:off x="873775" y="2361450"/>
            <a:ext cx="1627200" cy="1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Objective</a:t>
            </a:r>
            <a:endParaRPr>
              <a:solidFill>
                <a:schemeClr val="lt2"/>
              </a:solidFill>
              <a:latin typeface="Source Sans Pro SemiBold"/>
              <a:ea typeface="Source Sans Pro SemiBold"/>
              <a:cs typeface="Source Sans Pro SemiBold"/>
              <a:sym typeface="Source Sans Pro SemiBold"/>
            </a:endParaRPr>
          </a:p>
        </p:txBody>
      </p:sp>
      <p:sp>
        <p:nvSpPr>
          <p:cNvPr id="310" name="Google Shape;310;p38"/>
          <p:cNvSpPr txBox="1"/>
          <p:nvPr/>
        </p:nvSpPr>
        <p:spPr>
          <a:xfrm>
            <a:off x="3758400" y="2355075"/>
            <a:ext cx="1627200" cy="1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Objective</a:t>
            </a:r>
            <a:endParaRPr>
              <a:solidFill>
                <a:schemeClr val="lt2"/>
              </a:solidFill>
              <a:latin typeface="Source Sans Pro SemiBold"/>
              <a:ea typeface="Source Sans Pro SemiBold"/>
              <a:cs typeface="Source Sans Pro SemiBold"/>
              <a:sym typeface="Source Sans Pro SemiBold"/>
            </a:endParaRPr>
          </a:p>
        </p:txBody>
      </p:sp>
      <p:sp>
        <p:nvSpPr>
          <p:cNvPr id="311" name="Google Shape;311;p38"/>
          <p:cNvSpPr txBox="1"/>
          <p:nvPr/>
        </p:nvSpPr>
        <p:spPr>
          <a:xfrm>
            <a:off x="6672150" y="2368150"/>
            <a:ext cx="1627200" cy="1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Objective</a:t>
            </a:r>
            <a:endParaRPr>
              <a:solidFill>
                <a:schemeClr val="lt2"/>
              </a:solidFill>
              <a:latin typeface="Source Sans Pro SemiBold"/>
              <a:ea typeface="Source Sans Pro SemiBold"/>
              <a:cs typeface="Source Sans Pro SemiBold"/>
              <a:sym typeface="Source Sans Pro SemiBold"/>
            </a:endParaRPr>
          </a:p>
        </p:txBody>
      </p:sp>
      <p:cxnSp>
        <p:nvCxnSpPr>
          <p:cNvPr id="312" name="Google Shape;312;p38"/>
          <p:cNvCxnSpPr>
            <a:stCxn id="304" idx="2"/>
            <a:endCxn id="309" idx="0"/>
          </p:cNvCxnSpPr>
          <p:nvPr/>
        </p:nvCxnSpPr>
        <p:spPr>
          <a:xfrm rot="5400000">
            <a:off x="2709450" y="498825"/>
            <a:ext cx="840600" cy="2884500"/>
          </a:xfrm>
          <a:prstGeom prst="bentConnector3">
            <a:avLst>
              <a:gd name="adj1" fmla="val 50004"/>
            </a:avLst>
          </a:prstGeom>
          <a:noFill/>
          <a:ln w="9525" cap="flat" cmpd="sng">
            <a:solidFill>
              <a:schemeClr val="accent1"/>
            </a:solidFill>
            <a:prstDash val="solid"/>
            <a:round/>
            <a:headEnd type="none" w="med" len="med"/>
            <a:tailEnd type="none" w="med" len="med"/>
          </a:ln>
        </p:spPr>
      </p:cxnSp>
      <p:cxnSp>
        <p:nvCxnSpPr>
          <p:cNvPr id="313" name="Google Shape;313;p38"/>
          <p:cNvCxnSpPr>
            <a:stCxn id="304" idx="2"/>
            <a:endCxn id="310" idx="0"/>
          </p:cNvCxnSpPr>
          <p:nvPr/>
        </p:nvCxnSpPr>
        <p:spPr>
          <a:xfrm rot="-5400000" flipH="1">
            <a:off x="4155150" y="1937625"/>
            <a:ext cx="834300" cy="6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314" name="Google Shape;314;p38"/>
          <p:cNvCxnSpPr>
            <a:stCxn id="304" idx="2"/>
            <a:endCxn id="311" idx="0"/>
          </p:cNvCxnSpPr>
          <p:nvPr/>
        </p:nvCxnSpPr>
        <p:spPr>
          <a:xfrm rot="-5400000" flipH="1">
            <a:off x="5605200" y="487575"/>
            <a:ext cx="847500" cy="2913900"/>
          </a:xfrm>
          <a:prstGeom prst="bentConnector3">
            <a:avLst>
              <a:gd name="adj1" fmla="val 49993"/>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26A-BA11-E946-A20D-564230BC4F50}"/>
              </a:ext>
            </a:extLst>
          </p:cNvPr>
          <p:cNvSpPr>
            <a:spLocks noGrp="1"/>
          </p:cNvSpPr>
          <p:nvPr>
            <p:ph type="title"/>
          </p:nvPr>
        </p:nvSpPr>
        <p:spPr>
          <a:xfrm>
            <a:off x="457199" y="514350"/>
            <a:ext cx="8574833" cy="629840"/>
          </a:xfrm>
        </p:spPr>
        <p:txBody>
          <a:bodyPr/>
          <a:lstStyle/>
          <a:p>
            <a:r>
              <a:rPr lang="en-US" dirty="0"/>
              <a:t>Action Items, Questions, &amp; Decisions: </a:t>
            </a:r>
          </a:p>
        </p:txBody>
      </p:sp>
      <p:sp>
        <p:nvSpPr>
          <p:cNvPr id="3" name="Text Placeholder 2">
            <a:extLst>
              <a:ext uri="{FF2B5EF4-FFF2-40B4-BE49-F238E27FC236}">
                <a16:creationId xmlns:a16="http://schemas.microsoft.com/office/drawing/2014/main" id="{F6D1EEA5-5704-7146-A9B2-A36578E7EA5A}"/>
              </a:ext>
            </a:extLst>
          </p:cNvPr>
          <p:cNvSpPr>
            <a:spLocks noGrp="1"/>
          </p:cNvSpPr>
          <p:nvPr>
            <p:ph type="body" idx="1"/>
          </p:nvPr>
        </p:nvSpPr>
        <p:spPr>
          <a:xfrm>
            <a:off x="457200" y="1253765"/>
            <a:ext cx="7543800" cy="3375385"/>
          </a:xfrm>
        </p:spPr>
        <p:txBody>
          <a:bodyPr/>
          <a:lstStyle/>
          <a:p>
            <a:pPr>
              <a:buFont typeface="Arial" panose="020B0604020202020204" pitchFamily="34" charset="0"/>
              <a:buChar char="•"/>
            </a:pPr>
            <a:r>
              <a:rPr lang="en-US" sz="1600" dirty="0"/>
              <a:t>VMR link to Clinic-to-Clinic visits?</a:t>
            </a:r>
          </a:p>
          <a:p>
            <a:pPr>
              <a:buFont typeface="Arial" panose="020B0604020202020204" pitchFamily="34" charset="0"/>
              <a:buChar char="•"/>
            </a:pPr>
            <a:r>
              <a:rPr lang="en-US" sz="1600" dirty="0"/>
              <a:t>Is MHV still using a different way to show upcoming appointments?</a:t>
            </a:r>
          </a:p>
          <a:p>
            <a:pPr>
              <a:buFont typeface="Arial" panose="020B0604020202020204" pitchFamily="34" charset="0"/>
              <a:buChar char="•"/>
            </a:pPr>
            <a:r>
              <a:rPr lang="en-US" sz="1600" dirty="0"/>
              <a:t>Is there a final decision on using VSE as the intake for VA Appointment Requests and HSRM for CC requests?</a:t>
            </a:r>
          </a:p>
        </p:txBody>
      </p:sp>
      <p:sp>
        <p:nvSpPr>
          <p:cNvPr id="4" name="Slide Number Placeholder 3">
            <a:extLst>
              <a:ext uri="{FF2B5EF4-FFF2-40B4-BE49-F238E27FC236}">
                <a16:creationId xmlns:a16="http://schemas.microsoft.com/office/drawing/2014/main" id="{ABFA9A14-BB50-3A47-970A-DDD89CDF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5" name="Text Placeholder 4">
            <a:extLst>
              <a:ext uri="{FF2B5EF4-FFF2-40B4-BE49-F238E27FC236}">
                <a16:creationId xmlns:a16="http://schemas.microsoft.com/office/drawing/2014/main" id="{332F7870-8CF0-E14E-918F-C71803FAF63C}"/>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3761432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VAOSR Product Principles</a:t>
            </a:r>
            <a:endParaRPr dirty="0"/>
          </a:p>
        </p:txBody>
      </p:sp>
      <p:sp>
        <p:nvSpPr>
          <p:cNvPr id="321" name="Google Shape;321;p39"/>
          <p:cNvSpPr txBox="1">
            <a:spLocks noGrp="1"/>
          </p:cNvSpPr>
          <p:nvPr>
            <p:ph type="body" idx="1"/>
          </p:nvPr>
        </p:nvSpPr>
        <p:spPr>
          <a:xfrm>
            <a:off x="457200" y="1276350"/>
            <a:ext cx="8060100" cy="33528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sz="1800" dirty="0"/>
              <a:t>Veterans see appointments as a single experience. If the feature is not related to scheduling or canceling an appointment, it is a separate product. </a:t>
            </a:r>
            <a:endParaRPr sz="1800" dirty="0"/>
          </a:p>
          <a:p>
            <a:pPr marL="457200" lvl="0" indent="-342900" algn="l" rtl="0">
              <a:spcBef>
                <a:spcPts val="0"/>
              </a:spcBef>
              <a:spcAft>
                <a:spcPts val="0"/>
              </a:spcAft>
              <a:buSzPts val="1800"/>
              <a:buChar char="❏"/>
            </a:pPr>
            <a:r>
              <a:rPr lang="en-US" sz="1800" dirty="0"/>
              <a:t>Always give users a path forward. No dead ends. </a:t>
            </a:r>
            <a:endParaRPr sz="1800" dirty="0"/>
          </a:p>
          <a:p>
            <a:pPr marL="457200" lvl="0" indent="-342900" algn="l" rtl="0">
              <a:spcBef>
                <a:spcPts val="0"/>
              </a:spcBef>
              <a:spcAft>
                <a:spcPts val="0"/>
              </a:spcAft>
              <a:buSzPts val="1800"/>
              <a:buChar char="❏"/>
            </a:pPr>
            <a:r>
              <a:rPr lang="en-US" sz="1800" dirty="0"/>
              <a:t>Don’t use VA Online Scheduling to solve staff workflow problems.</a:t>
            </a:r>
            <a:endParaRPr sz="1800" dirty="0"/>
          </a:p>
          <a:p>
            <a:pPr marL="457200" lvl="0" indent="-342900" algn="l" rtl="0">
              <a:spcBef>
                <a:spcPts val="0"/>
              </a:spcBef>
              <a:spcAft>
                <a:spcPts val="0"/>
              </a:spcAft>
              <a:buSzPts val="1800"/>
              <a:buChar char="❏"/>
            </a:pPr>
            <a:r>
              <a:rPr lang="en-US" sz="1800" dirty="0"/>
              <a:t>Don’t ask VA Online Scheduling to solve bad data problems.</a:t>
            </a:r>
            <a:endParaRPr sz="1800" dirty="0"/>
          </a:p>
          <a:p>
            <a:pPr marL="457200" lvl="0" indent="-342900" algn="l" rtl="0">
              <a:spcBef>
                <a:spcPts val="0"/>
              </a:spcBef>
              <a:spcAft>
                <a:spcPts val="0"/>
              </a:spcAft>
              <a:buSzPts val="1800"/>
              <a:buChar char="❏"/>
            </a:pPr>
            <a:r>
              <a:rPr lang="en-US" sz="1800" dirty="0"/>
              <a:t>Don’t present Veterans with options they don’t have.</a:t>
            </a:r>
            <a:endParaRPr sz="1800" dirty="0"/>
          </a:p>
          <a:p>
            <a:pPr marL="457200" lvl="0" indent="-342900" algn="l" rtl="0">
              <a:spcBef>
                <a:spcPts val="0"/>
              </a:spcBef>
              <a:spcAft>
                <a:spcPts val="0"/>
              </a:spcAft>
              <a:buSzPts val="1800"/>
              <a:buChar char="❏"/>
            </a:pPr>
            <a:r>
              <a:rPr lang="en-US" sz="1800" dirty="0"/>
              <a:t>The burden of business rules is on us, not Veterans.</a:t>
            </a:r>
            <a:endParaRPr sz="18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4</a:t>
            </a:fld>
            <a:endParaRPr dirty="0"/>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Purpose of the Monthly Stakeholder Demo + Roadmap &amp; Backlog Review </a:t>
            </a:r>
            <a:endParaRPr dirty="0"/>
          </a:p>
        </p:txBody>
      </p:sp>
      <p:sp>
        <p:nvSpPr>
          <p:cNvPr id="321" name="Google Shape;321;p39"/>
          <p:cNvSpPr txBox="1">
            <a:spLocks noGrp="1"/>
          </p:cNvSpPr>
          <p:nvPr>
            <p:ph type="body" idx="1"/>
          </p:nvPr>
        </p:nvSpPr>
        <p:spPr>
          <a:xfrm>
            <a:off x="457200" y="1551413"/>
            <a:ext cx="8060100" cy="3352800"/>
          </a:xfrm>
          <a:prstGeom prst="rect">
            <a:avLst/>
          </a:prstGeom>
        </p:spPr>
        <p:txBody>
          <a:bodyPr spcFirstLastPara="1" wrap="square" lIns="91425" tIns="45700" rIns="91425" bIns="45700" anchor="t" anchorCtr="0">
            <a:noAutofit/>
          </a:bodyPr>
          <a:lstStyle/>
          <a:p>
            <a:pPr lvl="0"/>
            <a:r>
              <a:rPr lang="en-US" dirty="0"/>
              <a:t>Give the collective VAOS team a place to demo to all VAOS stakeholders what they have done in the past 2 sprints.</a:t>
            </a:r>
          </a:p>
          <a:p>
            <a:pPr lvl="0"/>
            <a:r>
              <a:rPr lang="en-US" dirty="0"/>
              <a:t>Give an overview of the roadmap for the next month, including what is in the backlog, how we are tracking against Program Increment (PI) goals.</a:t>
            </a:r>
          </a:p>
          <a:p>
            <a:pPr lvl="0"/>
            <a:r>
              <a:rPr lang="en-US" dirty="0"/>
              <a:t>Provide a space for stakeholders to discuss and ask questions about the roadmap/backlog, understand areas for escalation, and collectively agree on the direction forward for the next few weeks. </a:t>
            </a:r>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5</a:t>
            </a:fld>
            <a:endParaRPr dirty="0"/>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829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Goals of the Monthly Stakeholder Demo + Roadmap &amp; Backlog Review </a:t>
            </a:r>
            <a:endParaRPr dirty="0"/>
          </a:p>
        </p:txBody>
      </p:sp>
      <p:sp>
        <p:nvSpPr>
          <p:cNvPr id="321" name="Google Shape;321;p39"/>
          <p:cNvSpPr txBox="1">
            <a:spLocks noGrp="1"/>
          </p:cNvSpPr>
          <p:nvPr>
            <p:ph type="body" idx="1"/>
          </p:nvPr>
        </p:nvSpPr>
        <p:spPr>
          <a:xfrm>
            <a:off x="457200" y="1551413"/>
            <a:ext cx="8060100" cy="3352800"/>
          </a:xfrm>
          <a:prstGeom prst="rect">
            <a:avLst/>
          </a:prstGeom>
        </p:spPr>
        <p:txBody>
          <a:bodyPr spcFirstLastPara="1" wrap="square" lIns="91425" tIns="45700" rIns="91425" bIns="45700" anchor="t" anchorCtr="0">
            <a:noAutofit/>
          </a:bodyPr>
          <a:lstStyle/>
          <a:p>
            <a:pPr marL="114300" indent="0">
              <a:buNone/>
            </a:pPr>
            <a:r>
              <a:rPr lang="en-US" dirty="0"/>
              <a:t>At the end of this meeting, participants:</a:t>
            </a:r>
          </a:p>
          <a:p>
            <a:pPr lvl="0"/>
            <a:r>
              <a:rPr lang="en-US" dirty="0"/>
              <a:t>Have seen the recent changes to the application’s front end, backend, and supporting services. </a:t>
            </a:r>
          </a:p>
          <a:p>
            <a:pPr lvl="0"/>
            <a:r>
              <a:rPr lang="en-US" dirty="0"/>
              <a:t>Understand the team’s priorities for the next sprint and how those priorities advance the program increment goals for this product. </a:t>
            </a:r>
          </a:p>
          <a:p>
            <a:pPr lvl="0"/>
            <a:r>
              <a:rPr lang="en-US" dirty="0"/>
              <a:t>Understand where specific user problems to be solved are in the backlog, as well as any related dependencies &amp; blockers. </a:t>
            </a:r>
          </a:p>
          <a:p>
            <a:pPr marL="0" lvl="0" indent="0">
              <a:buNone/>
            </a:pPr>
            <a:endParaRPr lang="en-US" sz="2400" dirty="0"/>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6</a:t>
            </a:fld>
            <a:endParaRPr dirty="0"/>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024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Stakeholder Expectations for the Monthly Demo + Roadmap &amp; Backlog Review </a:t>
            </a:r>
            <a:endParaRPr dirty="0"/>
          </a:p>
        </p:txBody>
      </p:sp>
      <p:sp>
        <p:nvSpPr>
          <p:cNvPr id="321" name="Google Shape;321;p39"/>
          <p:cNvSpPr txBox="1">
            <a:spLocks noGrp="1"/>
          </p:cNvSpPr>
          <p:nvPr>
            <p:ph type="body" idx="1"/>
          </p:nvPr>
        </p:nvSpPr>
        <p:spPr>
          <a:xfrm>
            <a:off x="457200" y="1551413"/>
            <a:ext cx="8060100" cy="3352800"/>
          </a:xfrm>
          <a:prstGeom prst="rect">
            <a:avLst/>
          </a:prstGeom>
        </p:spPr>
        <p:txBody>
          <a:bodyPr spcFirstLastPara="1" wrap="square" lIns="91425" tIns="45700" rIns="91425" bIns="45700" anchor="t" anchorCtr="0">
            <a:noAutofit/>
          </a:bodyPr>
          <a:lstStyle/>
          <a:p>
            <a:pPr lvl="0"/>
            <a:r>
              <a:rPr lang="en-US" dirty="0"/>
              <a:t>Attend &amp; be present. </a:t>
            </a:r>
            <a:br>
              <a:rPr lang="en-US" dirty="0"/>
            </a:br>
            <a:r>
              <a:rPr lang="en-US" sz="1600" dirty="0"/>
              <a:t>(Or, identify a representative on your team who can routinely attend). </a:t>
            </a:r>
            <a:br>
              <a:rPr lang="en-US" sz="1600" dirty="0"/>
            </a:br>
            <a:br>
              <a:rPr lang="en-US" sz="1600" dirty="0"/>
            </a:br>
            <a:r>
              <a:rPr lang="en-US" sz="1600" dirty="0"/>
              <a:t>If you are representing a stakeholder, you have 2 main jobs in this meeting:</a:t>
            </a:r>
          </a:p>
          <a:p>
            <a:pPr lvl="0">
              <a:buAutoNum type="arabicPeriod"/>
            </a:pPr>
            <a:r>
              <a:rPr lang="en-US" sz="1600" dirty="0"/>
              <a:t>Take back applicable updates from this meeting to share with stakeholders/teams. </a:t>
            </a:r>
          </a:p>
          <a:p>
            <a:pPr lvl="0">
              <a:buAutoNum type="arabicPeriod"/>
            </a:pPr>
            <a:r>
              <a:rPr lang="en-US" sz="1600" dirty="0"/>
              <a:t>Follow up on decisions, outstanding questions, and action items assigned to you. </a:t>
            </a:r>
          </a:p>
          <a:p>
            <a:pPr marL="114300" indent="0">
              <a:buNone/>
            </a:pPr>
            <a:endParaRPr lang="en-US" sz="1600" dirty="0"/>
          </a:p>
          <a:p>
            <a:pPr marL="0" lvl="0" indent="0">
              <a:buNone/>
            </a:pPr>
            <a:endParaRPr lang="en-US" sz="2400" dirty="0"/>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7</a:t>
            </a:fld>
            <a:endParaRPr dirty="0"/>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134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dirty="0"/>
          </a:p>
        </p:txBody>
      </p:sp>
      <p:sp>
        <p:nvSpPr>
          <p:cNvPr id="276" name="Google Shape;276;p35"/>
          <p:cNvSpPr txBox="1">
            <a:spLocks noGrp="1"/>
          </p:cNvSpPr>
          <p:nvPr>
            <p:ph type="body" idx="1"/>
          </p:nvPr>
        </p:nvSpPr>
        <p:spPr>
          <a:xfrm>
            <a:off x="457200" y="247650"/>
            <a:ext cx="8229600" cy="43815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None/>
            </a:pPr>
            <a:r>
              <a:rPr lang="en-US" sz="3600" u="sng" dirty="0"/>
              <a:t>Backend (</a:t>
            </a:r>
            <a:r>
              <a:rPr lang="en-US" sz="3600" u="sng" dirty="0" err="1"/>
              <a:t>Apothesource</a:t>
            </a:r>
            <a:r>
              <a:rPr lang="en-US" sz="3600" u="sng" dirty="0"/>
              <a:t> team)</a:t>
            </a:r>
            <a:endParaRPr sz="3600" u="sng" dirty="0"/>
          </a:p>
        </p:txBody>
      </p:sp>
    </p:spTree>
    <p:extLst>
      <p:ext uri="{BB962C8B-B14F-4D97-AF65-F5344CB8AC3E}">
        <p14:creationId xmlns:p14="http://schemas.microsoft.com/office/powerpoint/2010/main" val="192961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B2093-6E60-3C44-A68D-828DA06AE7F7}"/>
              </a:ext>
            </a:extLst>
          </p:cNvPr>
          <p:cNvSpPr>
            <a:spLocks noGrp="1"/>
          </p:cNvSpPr>
          <p:nvPr>
            <p:ph type="sldNum" idx="12"/>
          </p:nvPr>
        </p:nvSpPr>
        <p:spPr/>
        <p:txBody>
          <a:bodyPr/>
          <a:lstStyle/>
          <a:p>
            <a:fld id="{00000000-1234-1234-1234-123412341234}" type="slidenum">
              <a:rPr lang="en-US" smtClean="0"/>
              <a:pPr/>
              <a:t>9</a:t>
            </a:fld>
            <a:endParaRPr lang="en-US" dirty="0"/>
          </a:p>
        </p:txBody>
      </p:sp>
      <p:pic>
        <p:nvPicPr>
          <p:cNvPr id="3" name="Picture 2">
            <a:extLst>
              <a:ext uri="{FF2B5EF4-FFF2-40B4-BE49-F238E27FC236}">
                <a16:creationId xmlns:a16="http://schemas.microsoft.com/office/drawing/2014/main" id="{4244157B-AC2F-4E47-A082-CB1848F60647}"/>
              </a:ext>
            </a:extLst>
          </p:cNvPr>
          <p:cNvPicPr>
            <a:picLocks noChangeAspect="1"/>
          </p:cNvPicPr>
          <p:nvPr/>
        </p:nvPicPr>
        <p:blipFill>
          <a:blip r:embed="rId2"/>
          <a:stretch>
            <a:fillRect/>
          </a:stretch>
        </p:blipFill>
        <p:spPr>
          <a:xfrm>
            <a:off x="0" y="0"/>
            <a:ext cx="8499764" cy="4781117"/>
          </a:xfrm>
          <a:prstGeom prst="rect">
            <a:avLst/>
          </a:prstGeom>
        </p:spPr>
      </p:pic>
    </p:spTree>
    <p:extLst>
      <p:ext uri="{BB962C8B-B14F-4D97-AF65-F5344CB8AC3E}">
        <p14:creationId xmlns:p14="http://schemas.microsoft.com/office/powerpoint/2010/main" val="1416138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theme/theme1.xml><?xml version="1.0" encoding="utf-8"?>
<a:theme xmlns:a="http://schemas.openxmlformats.org/drawingml/2006/main" name="DSVA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2041</Words>
  <Application>Microsoft Macintosh PowerPoint</Application>
  <PresentationFormat>On-screen Show (16:9)</PresentationFormat>
  <Paragraphs>273</Paragraphs>
  <Slides>30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Wingdings</vt:lpstr>
      <vt:lpstr>Source Sans Pro</vt:lpstr>
      <vt:lpstr>Avenir Book</vt:lpstr>
      <vt:lpstr>Proxima Nova Semibold</vt:lpstr>
      <vt:lpstr>Source Sans Pro SemiBold</vt:lpstr>
      <vt:lpstr>Avenir Medium</vt:lpstr>
      <vt:lpstr>Calibri</vt:lpstr>
      <vt:lpstr>Source Sans Pro Light</vt:lpstr>
      <vt:lpstr>DSVA Template</vt:lpstr>
      <vt:lpstr>PowerPoint Presentation</vt:lpstr>
      <vt:lpstr>PowerPoint Presentation</vt:lpstr>
      <vt:lpstr>PowerPoint Presentation</vt:lpstr>
      <vt:lpstr>VAOSR Product Principles</vt:lpstr>
      <vt:lpstr>Purpose of the Monthly Stakeholder Demo + Roadmap &amp; Backlog Review </vt:lpstr>
      <vt:lpstr>Goals of the Monthly Stakeholder Demo + Roadmap &amp; Backlog Review </vt:lpstr>
      <vt:lpstr>Stakeholder Expectations for the Monthly Demo + Roadmap &amp; Backlog Review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PI Objective Tracking</vt:lpstr>
      <vt:lpstr>Prototype + Research Community care provider selection</vt:lpstr>
      <vt:lpstr>Provider selection research</vt:lpstr>
      <vt:lpstr>Community care scheduler research</vt:lpstr>
      <vt:lpstr>Technical Discovery</vt:lpstr>
      <vt:lpstr>PowerPoint Presentation</vt:lpstr>
      <vt:lpstr>V2 Facility Selection Feedback</vt:lpstr>
      <vt:lpstr>Veteran example of this...</vt:lpstr>
      <vt:lpstr>Veteran Affinity Mapping</vt:lpstr>
      <vt:lpstr>Open Items</vt:lpstr>
      <vt:lpstr>PowerPoint Presentation</vt:lpstr>
      <vt:lpstr>Stakeholder - Critical updates, action items, decisions, &amp; questions</vt:lpstr>
      <vt:lpstr>Action Items, Questions, &amp; Decisions: </vt:lpstr>
      <vt:lpstr>Action Items, Questions, &amp; Decisions: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Alexanderson, Lauren</cp:lastModifiedBy>
  <cp:revision>35</cp:revision>
  <dcterms:modified xsi:type="dcterms:W3CDTF">2020-12-02T16:27:37Z</dcterms:modified>
</cp:coreProperties>
</file>